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3502E-67B0-B344-6966-8C7A45FE5E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D68AA19-A153-DADA-EA2D-6AC8A50AB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77B7D85-0975-787D-F72F-CA17E9A8957A}"/>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5" name="Footer Placeholder 4">
            <a:extLst>
              <a:ext uri="{FF2B5EF4-FFF2-40B4-BE49-F238E27FC236}">
                <a16:creationId xmlns:a16="http://schemas.microsoft.com/office/drawing/2014/main" id="{85E6344C-9240-F732-2984-D77D03B6F46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6F260A8-9B67-0F73-1D09-56BD68BC7E95}"/>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1170310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4A995-0919-6679-C3AC-137DDAF94D4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1535A42-E370-2665-E038-18513BAD11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C8AC20F-1C92-5775-0266-0C63D2C427D5}"/>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5" name="Footer Placeholder 4">
            <a:extLst>
              <a:ext uri="{FF2B5EF4-FFF2-40B4-BE49-F238E27FC236}">
                <a16:creationId xmlns:a16="http://schemas.microsoft.com/office/drawing/2014/main" id="{B2CCBA82-36DF-B3C8-57C1-CA736A42E0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A52D40E-263E-1CAB-7C0E-8071B1DCC075}"/>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36123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AB7FBB-E75C-7697-46AC-4D01B6FD50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001A1EF-26A9-FE40-E867-8F07022571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B2152A6-BF14-8F28-8B51-CDEE6579ABFD}"/>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5" name="Footer Placeholder 4">
            <a:extLst>
              <a:ext uri="{FF2B5EF4-FFF2-40B4-BE49-F238E27FC236}">
                <a16:creationId xmlns:a16="http://schemas.microsoft.com/office/drawing/2014/main" id="{BD312F4F-9E97-4204-88A5-F350A30838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77CF344-3C14-1139-E7AD-4F7662F66B32}"/>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3800632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B3369-2959-90F8-B23B-5E9CBAD3A4D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A12FE7C-8501-399A-33E8-C38F00A52B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36F4804-B248-26B6-7E11-C67844ECD6B9}"/>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5" name="Footer Placeholder 4">
            <a:extLst>
              <a:ext uri="{FF2B5EF4-FFF2-40B4-BE49-F238E27FC236}">
                <a16:creationId xmlns:a16="http://schemas.microsoft.com/office/drawing/2014/main" id="{44BEC03C-87EE-9248-D144-53018D1AEEA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A16EE42-7DD7-12E2-ED55-053C20345786}"/>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4027685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8804A-AD99-3A3D-12A0-41B0F19D2B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F1B8919-C0F0-E424-C65B-4BC481F780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C8E26-3D69-2FD8-4A8B-E2B71C7763AD}"/>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5" name="Footer Placeholder 4">
            <a:extLst>
              <a:ext uri="{FF2B5EF4-FFF2-40B4-BE49-F238E27FC236}">
                <a16:creationId xmlns:a16="http://schemas.microsoft.com/office/drawing/2014/main" id="{AA137C80-7A77-E32C-E087-D21B515828A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A697F2F-22DD-A3D6-3465-E22D3E328643}"/>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1949090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67B13-396B-7E18-3C6F-BE005EE018E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8372FBB-D61F-A93F-F8BE-2F99ABF842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616C39F-33B6-9756-72B4-695AFC61AB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29A42DF-7830-6895-BBD4-1A0D31E39E14}"/>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6" name="Footer Placeholder 5">
            <a:extLst>
              <a:ext uri="{FF2B5EF4-FFF2-40B4-BE49-F238E27FC236}">
                <a16:creationId xmlns:a16="http://schemas.microsoft.com/office/drawing/2014/main" id="{C22C281D-1566-4468-D16E-D87A10ECD9D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F440669-CEDF-D156-6543-C1E84EBC2D6C}"/>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2250568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CB672-5E7E-850C-C7E6-6B4223CF3F0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80B5560-BC68-8746-7439-4C1AB6990F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0AE20C-E020-0003-FDC2-080B440BAC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7BE4B95-7F1D-3B74-0C22-D524274121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DACFB9-0AE5-9F4C-23B4-F3506AA67B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70B776C-4A40-A812-4099-273650EEA374}"/>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8" name="Footer Placeholder 7">
            <a:extLst>
              <a:ext uri="{FF2B5EF4-FFF2-40B4-BE49-F238E27FC236}">
                <a16:creationId xmlns:a16="http://schemas.microsoft.com/office/drawing/2014/main" id="{9D4445A5-2453-5012-1AC7-64DC2857BD0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375C761-E976-0A1E-BEAF-A8C18400BCBB}"/>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2018815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44125-C40E-275A-298D-458447FFC3F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B9659A3-E80B-8EBF-9225-E13BE1691F67}"/>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4" name="Footer Placeholder 3">
            <a:extLst>
              <a:ext uri="{FF2B5EF4-FFF2-40B4-BE49-F238E27FC236}">
                <a16:creationId xmlns:a16="http://schemas.microsoft.com/office/drawing/2014/main" id="{5C422A41-14EA-A7D0-1B07-FF3056C188B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6D6C3B-D4E5-BAB8-7DD3-8B345FA8CDA4}"/>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2010621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B0EB65-BAE7-3C93-96B5-E5786E845859}"/>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3" name="Footer Placeholder 2">
            <a:extLst>
              <a:ext uri="{FF2B5EF4-FFF2-40B4-BE49-F238E27FC236}">
                <a16:creationId xmlns:a16="http://schemas.microsoft.com/office/drawing/2014/main" id="{B54954E3-443E-B4FA-AFC8-E1605669E93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EC25160-9589-8D63-1A17-588859FBCB8F}"/>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1529256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EBE43-3632-F027-1B07-2E98656823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50258D4-4306-35E7-07BF-8119B53884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BB956AF-0C24-EFA9-758F-70DDCC8886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77085B-6859-A3B9-A677-A61EA2467D83}"/>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6" name="Footer Placeholder 5">
            <a:extLst>
              <a:ext uri="{FF2B5EF4-FFF2-40B4-BE49-F238E27FC236}">
                <a16:creationId xmlns:a16="http://schemas.microsoft.com/office/drawing/2014/main" id="{CC137CA4-283E-3BBC-238D-333119B10A1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CC88D3F-FB94-F37D-7FBB-E83BFA8BB285}"/>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96555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DEE9D-1137-87B3-35CB-191154835E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9D314BC-77E5-9CC8-0690-BE38EDA1C2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7D37848-DE37-F2A0-F865-47CF10C3ED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41D10E-5C35-E45D-9B25-D415B3A18254}"/>
              </a:ext>
            </a:extLst>
          </p:cNvPr>
          <p:cNvSpPr>
            <a:spLocks noGrp="1"/>
          </p:cNvSpPr>
          <p:nvPr>
            <p:ph type="dt" sz="half" idx="10"/>
          </p:nvPr>
        </p:nvSpPr>
        <p:spPr/>
        <p:txBody>
          <a:bodyPr/>
          <a:lstStyle/>
          <a:p>
            <a:fld id="{DD1451EF-DEE9-4E9D-AB98-6BD0E3FFB4F8}" type="datetimeFigureOut">
              <a:rPr lang="en-IN" smtClean="0"/>
              <a:t>31-10-2023</a:t>
            </a:fld>
            <a:endParaRPr lang="en-IN"/>
          </a:p>
        </p:txBody>
      </p:sp>
      <p:sp>
        <p:nvSpPr>
          <p:cNvPr id="6" name="Footer Placeholder 5">
            <a:extLst>
              <a:ext uri="{FF2B5EF4-FFF2-40B4-BE49-F238E27FC236}">
                <a16:creationId xmlns:a16="http://schemas.microsoft.com/office/drawing/2014/main" id="{16B3C465-7872-3405-2A60-D3EC311E0EF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00D986-D21F-3CD0-775D-72AC2937C412}"/>
              </a:ext>
            </a:extLst>
          </p:cNvPr>
          <p:cNvSpPr>
            <a:spLocks noGrp="1"/>
          </p:cNvSpPr>
          <p:nvPr>
            <p:ph type="sldNum" sz="quarter" idx="12"/>
          </p:nvPr>
        </p:nvSpPr>
        <p:spPr/>
        <p:txBody>
          <a:bodyPr/>
          <a:lstStyle/>
          <a:p>
            <a:fld id="{F39EFC16-B86B-4B19-A13D-16C52BCF0590}" type="slidenum">
              <a:rPr lang="en-IN" smtClean="0"/>
              <a:t>‹#›</a:t>
            </a:fld>
            <a:endParaRPr lang="en-IN"/>
          </a:p>
        </p:txBody>
      </p:sp>
    </p:spTree>
    <p:extLst>
      <p:ext uri="{BB962C8B-B14F-4D97-AF65-F5344CB8AC3E}">
        <p14:creationId xmlns:p14="http://schemas.microsoft.com/office/powerpoint/2010/main" val="2722528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04C810-349A-D0D3-F1DC-16622AB0EE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9B9DA0A-788B-B6B9-7113-629341595B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717B345-14FD-F16D-6C02-46B15131ED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1451EF-DEE9-4E9D-AB98-6BD0E3FFB4F8}" type="datetimeFigureOut">
              <a:rPr lang="en-IN" smtClean="0"/>
              <a:t>31-10-2023</a:t>
            </a:fld>
            <a:endParaRPr lang="en-IN"/>
          </a:p>
        </p:txBody>
      </p:sp>
      <p:sp>
        <p:nvSpPr>
          <p:cNvPr id="5" name="Footer Placeholder 4">
            <a:extLst>
              <a:ext uri="{FF2B5EF4-FFF2-40B4-BE49-F238E27FC236}">
                <a16:creationId xmlns:a16="http://schemas.microsoft.com/office/drawing/2014/main" id="{21F54BC9-ED65-4819-B3F5-3C1413DBAD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2E40E8F-9410-D8C8-6CBF-A40CBC4745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9EFC16-B86B-4B19-A13D-16C52BCF0590}" type="slidenum">
              <a:rPr lang="en-IN" smtClean="0"/>
              <a:t>‹#›</a:t>
            </a:fld>
            <a:endParaRPr lang="en-IN"/>
          </a:p>
        </p:txBody>
      </p:sp>
    </p:spTree>
    <p:extLst>
      <p:ext uri="{BB962C8B-B14F-4D97-AF65-F5344CB8AC3E}">
        <p14:creationId xmlns:p14="http://schemas.microsoft.com/office/powerpoint/2010/main" val="635845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5A9B3-EB5A-8783-D6CF-1AB9DC33E2D8}"/>
              </a:ext>
            </a:extLst>
          </p:cNvPr>
          <p:cNvSpPr>
            <a:spLocks noGrp="1"/>
          </p:cNvSpPr>
          <p:nvPr>
            <p:ph type="ctrTitle"/>
          </p:nvPr>
        </p:nvSpPr>
        <p:spPr/>
        <p:txBody>
          <a:bodyPr/>
          <a:lstStyle/>
          <a:p>
            <a:r>
              <a:rPr lang="en-IN" dirty="0"/>
              <a:t>TRESPASS TO LAND</a:t>
            </a:r>
          </a:p>
        </p:txBody>
      </p:sp>
      <p:sp>
        <p:nvSpPr>
          <p:cNvPr id="3" name="Subtitle 2">
            <a:extLst>
              <a:ext uri="{FF2B5EF4-FFF2-40B4-BE49-F238E27FC236}">
                <a16:creationId xmlns:a16="http://schemas.microsoft.com/office/drawing/2014/main" id="{6075434A-018B-581D-519B-3D1A3F8A961B}"/>
              </a:ext>
            </a:extLst>
          </p:cNvPr>
          <p:cNvSpPr>
            <a:spLocks noGrp="1"/>
          </p:cNvSpPr>
          <p:nvPr>
            <p:ph type="subTitle" idx="1"/>
          </p:nvPr>
        </p:nvSpPr>
        <p:spPr/>
        <p:txBody>
          <a:bodyPr/>
          <a:lstStyle/>
          <a:p>
            <a:r>
              <a:rPr lang="en-US" dirty="0"/>
              <a:t>Asst prof Shamrao </a:t>
            </a:r>
            <a:r>
              <a:rPr lang="en-US" dirty="0" err="1"/>
              <a:t>patil</a:t>
            </a:r>
            <a:endParaRPr lang="en-IN" dirty="0"/>
          </a:p>
        </p:txBody>
      </p:sp>
    </p:spTree>
    <p:extLst>
      <p:ext uri="{BB962C8B-B14F-4D97-AF65-F5344CB8AC3E}">
        <p14:creationId xmlns:p14="http://schemas.microsoft.com/office/powerpoint/2010/main" val="1631294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A4B1F3-5929-FA4B-0496-37ED0C20EDA9}"/>
              </a:ext>
            </a:extLst>
          </p:cNvPr>
          <p:cNvSpPr>
            <a:spLocks noGrp="1"/>
          </p:cNvSpPr>
          <p:nvPr>
            <p:ph idx="1"/>
          </p:nvPr>
        </p:nvSpPr>
        <p:spPr>
          <a:xfrm>
            <a:off x="284480" y="243840"/>
            <a:ext cx="11744960" cy="6543040"/>
          </a:xfrm>
        </p:spPr>
        <p:txBody>
          <a:bodyPr/>
          <a:lstStyle/>
          <a:p>
            <a:r>
              <a:rPr lang="en-US" b="1" dirty="0">
                <a:highlight>
                  <a:srgbClr val="FFFF00"/>
                </a:highlight>
              </a:rPr>
              <a:t>What is Trespass :-</a:t>
            </a:r>
          </a:p>
          <a:p>
            <a:pPr marL="0" indent="0">
              <a:buNone/>
            </a:pPr>
            <a:r>
              <a:rPr lang="en-US" dirty="0"/>
              <a:t>Trespass to land means interference with the possession of land without lawful justification.</a:t>
            </a:r>
          </a:p>
          <a:p>
            <a:pPr marL="0" indent="0">
              <a:buNone/>
            </a:pPr>
            <a:r>
              <a:rPr lang="en-US" dirty="0"/>
              <a:t>In trespass, the interference with the possession is direct and through some tangible object. If the interference is not direct but consequential, the wrong may be a nuisance.</a:t>
            </a:r>
          </a:p>
          <a:p>
            <a:pPr marL="0" indent="0">
              <a:buNone/>
            </a:pPr>
            <a:r>
              <a:rPr lang="en-US" dirty="0"/>
              <a:t>planting a tree on another's land is a trespass but if a person plants a tree over his land and its roots or branches escape on the land of the </a:t>
            </a:r>
            <a:r>
              <a:rPr lang="en-US" dirty="0" err="1"/>
              <a:t>neighbour</a:t>
            </a:r>
            <a:r>
              <a:rPr lang="en-US" dirty="0"/>
              <a:t>, that will be a nuisance.</a:t>
            </a:r>
          </a:p>
          <a:p>
            <a:pPr marL="0" indent="0">
              <a:buNone/>
            </a:pPr>
            <a:r>
              <a:rPr lang="en-US"/>
              <a:t>Trespass could be committed either by a person himself entering the land of another person or doing the same through some material object, e.g., throwing of stones on another person's land</a:t>
            </a:r>
            <a:endParaRPr lang="en-IN" dirty="0"/>
          </a:p>
        </p:txBody>
      </p:sp>
    </p:spTree>
    <p:extLst>
      <p:ext uri="{BB962C8B-B14F-4D97-AF65-F5344CB8AC3E}">
        <p14:creationId xmlns:p14="http://schemas.microsoft.com/office/powerpoint/2010/main" val="476062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3F3C51-9219-75B2-6291-65D0999524D8}"/>
              </a:ext>
            </a:extLst>
          </p:cNvPr>
          <p:cNvSpPr>
            <a:spLocks noGrp="1"/>
          </p:cNvSpPr>
          <p:nvPr>
            <p:ph idx="1"/>
          </p:nvPr>
        </p:nvSpPr>
        <p:spPr>
          <a:xfrm>
            <a:off x="274320" y="243840"/>
            <a:ext cx="11612880" cy="6339840"/>
          </a:xfrm>
        </p:spPr>
        <p:txBody>
          <a:bodyPr/>
          <a:lstStyle/>
          <a:p>
            <a:r>
              <a:rPr lang="en-IN" b="1" dirty="0">
                <a:highlight>
                  <a:srgbClr val="FFFF00"/>
                </a:highlight>
              </a:rPr>
              <a:t>Perera v. </a:t>
            </a:r>
            <a:r>
              <a:rPr lang="en-IN" b="1" dirty="0" err="1">
                <a:highlight>
                  <a:srgbClr val="FFFF00"/>
                </a:highlight>
              </a:rPr>
              <a:t>Vandiyar</a:t>
            </a:r>
            <a:r>
              <a:rPr lang="en-IN" b="1" dirty="0">
                <a:highlight>
                  <a:srgbClr val="FFFF00"/>
                </a:highlight>
              </a:rPr>
              <a:t>, (1953)</a:t>
            </a:r>
          </a:p>
          <a:p>
            <a:pPr marL="0" indent="0">
              <a:buNone/>
            </a:pPr>
            <a:r>
              <a:rPr lang="en-US" dirty="0"/>
              <a:t>Going beyond the purpose for which a person has entered certain premises1 or crossing the boundary where he has the authority to go, amounts to trespass</a:t>
            </a:r>
            <a:r>
              <a:rPr lang="en-IN" dirty="0"/>
              <a:t>.</a:t>
            </a:r>
          </a:p>
          <a:p>
            <a:pPr marL="0" indent="0">
              <a:buNone/>
            </a:pPr>
            <a:r>
              <a:rPr lang="en-US" dirty="0"/>
              <a:t>Thus, if a person, who is allowed to sit in a drawing-room, enters the bedroom without any justification, the entry into bedroom is a trespass</a:t>
            </a:r>
            <a:r>
              <a:rPr lang="en-IN" dirty="0"/>
              <a:t>.</a:t>
            </a:r>
          </a:p>
          <a:p>
            <a:pPr marL="0" indent="0">
              <a:buNone/>
            </a:pPr>
            <a:r>
              <a:rPr lang="en-US" b="1" dirty="0">
                <a:highlight>
                  <a:srgbClr val="FFFF00"/>
                </a:highlight>
              </a:rPr>
              <a:t>Pearson v. Coleman Brothers, (1948)</a:t>
            </a:r>
            <a:r>
              <a:rPr lang="en-IN" b="1" dirty="0">
                <a:highlight>
                  <a:srgbClr val="FFFF00"/>
                </a:highlight>
              </a:rPr>
              <a:t>:-</a:t>
            </a:r>
          </a:p>
          <a:p>
            <a:pPr marL="0" indent="0">
              <a:buNone/>
            </a:pPr>
            <a:r>
              <a:rPr lang="en-US" dirty="0"/>
              <a:t>the area to which a person is lawfully invited and one which is the prohibited area has not been properly marked, a person does not become a trespasser merely by his going beyond the area of invitation.</a:t>
            </a:r>
          </a:p>
          <a:p>
            <a:pPr marL="0" indent="0">
              <a:buNone/>
            </a:pPr>
            <a:r>
              <a:rPr lang="en-US" dirty="0"/>
              <a:t>Trespass is a wrong against possession rather than ownership. Therefore, a person in actual possession can bring an action even though, against the true owner</a:t>
            </a:r>
            <a:endParaRPr lang="en-IN" dirty="0"/>
          </a:p>
        </p:txBody>
      </p:sp>
    </p:spTree>
    <p:extLst>
      <p:ext uri="{BB962C8B-B14F-4D97-AF65-F5344CB8AC3E}">
        <p14:creationId xmlns:p14="http://schemas.microsoft.com/office/powerpoint/2010/main" val="2072946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6B2B43-7A54-163B-113C-1C37A2D3FB83}"/>
              </a:ext>
            </a:extLst>
          </p:cNvPr>
          <p:cNvSpPr>
            <a:spLocks noGrp="1"/>
          </p:cNvSpPr>
          <p:nvPr>
            <p:ph idx="1"/>
          </p:nvPr>
        </p:nvSpPr>
        <p:spPr>
          <a:xfrm>
            <a:off x="162560" y="162560"/>
            <a:ext cx="11846560" cy="6563360"/>
          </a:xfrm>
        </p:spPr>
        <p:txBody>
          <a:bodyPr/>
          <a:lstStyle/>
          <a:p>
            <a:r>
              <a:rPr lang="en-US" b="1" dirty="0">
                <a:highlight>
                  <a:srgbClr val="FFFF00"/>
                </a:highlight>
              </a:rPr>
              <a:t>in Graham v. Peat</a:t>
            </a:r>
            <a:r>
              <a:rPr lang="en-US" dirty="0"/>
              <a:t>, the plaintiff was holding the land under a lease which was void but he was nevertheless entitled to bring an action for trespass against the defendant who had entered that land without lawful justification, because, "any possession is a legal possession against the </a:t>
            </a:r>
            <a:r>
              <a:rPr lang="en-IN" dirty="0"/>
              <a:t>wrongdoer..</a:t>
            </a:r>
          </a:p>
          <a:p>
            <a:r>
              <a:rPr lang="en-US" dirty="0"/>
              <a:t>Trespass being a wrong against the possession, it has been seen above that a person in possession, even if he himself is not the owner</a:t>
            </a:r>
            <a:r>
              <a:rPr lang="en-IN" dirty="0"/>
              <a:t>.</a:t>
            </a:r>
          </a:p>
          <a:p>
            <a:pPr marL="0" indent="0">
              <a:buNone/>
            </a:pPr>
            <a:r>
              <a:rPr lang="en-US" dirty="0">
                <a:highlight>
                  <a:srgbClr val="FFFF00"/>
                </a:highlight>
              </a:rPr>
              <a:t>   </a:t>
            </a:r>
            <a:r>
              <a:rPr lang="en-IN" b="1" dirty="0">
                <a:highlight>
                  <a:srgbClr val="FFFF00"/>
                </a:highlight>
              </a:rPr>
              <a:t>Entick v. Carrington</a:t>
            </a:r>
            <a:endParaRPr lang="en-US" b="1" dirty="0">
              <a:highlight>
                <a:srgbClr val="FFFF00"/>
              </a:highlight>
            </a:endParaRPr>
          </a:p>
          <a:p>
            <a:r>
              <a:rPr lang="en-US" dirty="0"/>
              <a:t>Trespass is actionable per se and the plaintiff need not prove any damage for an action of trespass. "Every invasion of property, be it ever so minute, is a trespass.</a:t>
            </a:r>
          </a:p>
          <a:p>
            <a:r>
              <a:rPr lang="en-US" b="1" dirty="0"/>
              <a:t>Trespass ab initio</a:t>
            </a:r>
            <a:r>
              <a:rPr lang="en-US" dirty="0"/>
              <a:t>.—When a person enters certain premises under the authority of some law and after having entered there, abuses that authority by committing some wrongful act there, he will be considered to be a trespasser ab initio to that property.</a:t>
            </a:r>
            <a:endParaRPr lang="en-IN" dirty="0"/>
          </a:p>
        </p:txBody>
      </p:sp>
    </p:spTree>
    <p:extLst>
      <p:ext uri="{BB962C8B-B14F-4D97-AF65-F5344CB8AC3E}">
        <p14:creationId xmlns:p14="http://schemas.microsoft.com/office/powerpoint/2010/main" val="3984180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91CFB8-F527-EC1A-B759-EAC894A97D28}"/>
              </a:ext>
            </a:extLst>
          </p:cNvPr>
          <p:cNvSpPr>
            <a:spLocks noGrp="1"/>
          </p:cNvSpPr>
          <p:nvPr>
            <p:ph idx="1"/>
          </p:nvPr>
        </p:nvSpPr>
        <p:spPr>
          <a:xfrm>
            <a:off x="345440" y="254000"/>
            <a:ext cx="11511280" cy="6380480"/>
          </a:xfrm>
        </p:spPr>
        <p:txBody>
          <a:bodyPr>
            <a:normAutofit lnSpcReduction="10000"/>
          </a:bodyPr>
          <a:lstStyle/>
          <a:p>
            <a:r>
              <a:rPr lang="en-US" dirty="0"/>
              <a:t>In order that the entry of a person to certain premises is treated as trespass ab initio nonfeasance (i.e., omission to do something) is not enough, it is necessary that the defendant must have been guilty of positive act of misfeasance (i.e., doing of a wrongful act).</a:t>
            </a:r>
          </a:p>
          <a:p>
            <a:r>
              <a:rPr lang="en-US" dirty="0"/>
              <a:t>In Six Carpenters' case,1 six carpenters entered an inn and ordered some wine and bread. After having taken the same, they refused to pay for that. They had done no act of misfeasance and mere non-payment being only non-feasance, there was held to be no trespass ab initio.</a:t>
            </a:r>
          </a:p>
          <a:p>
            <a:r>
              <a:rPr lang="en-US" dirty="0"/>
              <a:t>The case of </a:t>
            </a:r>
            <a:r>
              <a:rPr lang="en-US" b="1" dirty="0">
                <a:highlight>
                  <a:srgbClr val="FFFF00"/>
                </a:highlight>
              </a:rPr>
              <a:t>Elias v. </a:t>
            </a:r>
            <a:r>
              <a:rPr lang="en-US" b="1" dirty="0" err="1">
                <a:highlight>
                  <a:srgbClr val="FFFF00"/>
                </a:highlight>
              </a:rPr>
              <a:t>Pasmore</a:t>
            </a:r>
            <a:r>
              <a:rPr lang="en-US" dirty="0"/>
              <a:t>, illustrates the point. In that case, the defendants, certain police officers, entered the plaintiff's premises to make a lawful arrest. There they removed certain documents without having any lawful authority for that, which was, therefore, an act of misfeasance. By their act of misfeasance, their presence there had not become wholly unjustified because the arrest, i.e., the lawful purpose, had yet to be accomplished. They were held trespassers only with regard to the documents which they had seized and not trespassers ab initio to those premises.</a:t>
            </a:r>
            <a:endParaRPr lang="en-IN" dirty="0"/>
          </a:p>
        </p:txBody>
      </p:sp>
    </p:spTree>
    <p:extLst>
      <p:ext uri="{BB962C8B-B14F-4D97-AF65-F5344CB8AC3E}">
        <p14:creationId xmlns:p14="http://schemas.microsoft.com/office/powerpoint/2010/main" val="2567251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7ADF62-3234-1F7F-BE6D-9C9D32A24BB8}"/>
              </a:ext>
            </a:extLst>
          </p:cNvPr>
          <p:cNvSpPr>
            <a:spLocks noGrp="1"/>
          </p:cNvSpPr>
          <p:nvPr>
            <p:ph idx="1"/>
          </p:nvPr>
        </p:nvSpPr>
        <p:spPr>
          <a:xfrm>
            <a:off x="223520" y="233680"/>
            <a:ext cx="11653520" cy="6492240"/>
          </a:xfrm>
        </p:spPr>
        <p:txBody>
          <a:bodyPr>
            <a:normAutofit lnSpcReduction="10000"/>
          </a:bodyPr>
          <a:lstStyle/>
          <a:p>
            <a:r>
              <a:rPr lang="en-US" dirty="0"/>
              <a:t>Entry with a </a:t>
            </a:r>
            <a:r>
              <a:rPr lang="en-US" dirty="0" err="1"/>
              <a:t>licence</a:t>
            </a:r>
            <a:r>
              <a:rPr lang="en-US" dirty="0"/>
              <a:t>:-</a:t>
            </a:r>
          </a:p>
          <a:p>
            <a:r>
              <a:rPr lang="en-US" dirty="0"/>
              <a:t>Entering certain premises with the authority of the person in possession amounts to a </a:t>
            </a:r>
            <a:r>
              <a:rPr lang="en-US" dirty="0" err="1"/>
              <a:t>licence</a:t>
            </a:r>
            <a:r>
              <a:rPr lang="en-US" dirty="0"/>
              <a:t> and the defendant cannot be made liable for trespass. After the </a:t>
            </a:r>
            <a:r>
              <a:rPr lang="en-US" dirty="0" err="1"/>
              <a:t>licence</a:t>
            </a:r>
            <a:r>
              <a:rPr lang="en-US" dirty="0"/>
              <a:t> is revoked, the licensee becomes a trespasser on land and must quit that place within a reasonable time.</a:t>
            </a:r>
          </a:p>
          <a:p>
            <a:r>
              <a:rPr lang="en-US" b="1" dirty="0">
                <a:highlight>
                  <a:srgbClr val="FFFF00"/>
                </a:highlight>
              </a:rPr>
              <a:t>Hurst v. Picture Theatres Ltd:-</a:t>
            </a:r>
          </a:p>
          <a:p>
            <a:r>
              <a:rPr lang="en-US" dirty="0"/>
              <a:t>The plaintiff, after due payment, purchased a ticket to see a cinema show at the defendant's theatre. He was wrongly suspected of having entered without a ticket and was asked by the management to leave the hall. On his refusal to do that, the defendant's gatekeeper physically lifted him out of his seat and then the plaintiff himself quietly walked out of the cinema hall. The plaintiff then sued for assault and false imprisonment. The </a:t>
            </a:r>
            <a:r>
              <a:rPr lang="en-US" dirty="0" err="1"/>
              <a:t>licence</a:t>
            </a:r>
            <a:r>
              <a:rPr lang="en-US" dirty="0"/>
              <a:t> to the plaintiff in this case was considered to be with a grant and it was held that the same could not be revoked. The revocation being invalid, the plaintiff was not a trespasser to the defendant's premises and as such, he was held entitled to recover substantial compensation from the defendant for assault. </a:t>
            </a:r>
          </a:p>
          <a:p>
            <a:r>
              <a:rPr lang="en-US" b="1" dirty="0"/>
              <a:t>Judge - </a:t>
            </a:r>
            <a:r>
              <a:rPr lang="en-IN" b="1" dirty="0"/>
              <a:t>Buckley, L.J</a:t>
            </a:r>
            <a:endParaRPr lang="en-US" b="1" dirty="0"/>
          </a:p>
          <a:p>
            <a:endParaRPr lang="en-US" dirty="0"/>
          </a:p>
        </p:txBody>
      </p:sp>
    </p:spTree>
    <p:extLst>
      <p:ext uri="{BB962C8B-B14F-4D97-AF65-F5344CB8AC3E}">
        <p14:creationId xmlns:p14="http://schemas.microsoft.com/office/powerpoint/2010/main" val="3323214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543C50-D603-5F48-0DE5-1280F897DD75}"/>
              </a:ext>
            </a:extLst>
          </p:cNvPr>
          <p:cNvSpPr>
            <a:spLocks noGrp="1"/>
          </p:cNvSpPr>
          <p:nvPr>
            <p:ph idx="1"/>
          </p:nvPr>
        </p:nvSpPr>
        <p:spPr>
          <a:xfrm>
            <a:off x="193040" y="132080"/>
            <a:ext cx="11775440" cy="6563360"/>
          </a:xfrm>
        </p:spPr>
        <p:txBody>
          <a:bodyPr/>
          <a:lstStyle/>
          <a:p>
            <a:r>
              <a:rPr lang="en-IN" sz="3600" b="1" dirty="0">
                <a:highlight>
                  <a:srgbClr val="FFFF00"/>
                </a:highlight>
              </a:rPr>
              <a:t>Remedies:-</a:t>
            </a:r>
          </a:p>
          <a:p>
            <a:pPr marL="514350" indent="-514350">
              <a:buAutoNum type="arabicPeriod"/>
            </a:pPr>
            <a:r>
              <a:rPr lang="en-IN" dirty="0"/>
              <a:t>Re-entry :-</a:t>
            </a:r>
            <a:r>
              <a:rPr lang="en-IN" b="1" dirty="0">
                <a:highlight>
                  <a:srgbClr val="FFFF00"/>
                </a:highlight>
              </a:rPr>
              <a:t> </a:t>
            </a:r>
            <a:r>
              <a:rPr lang="en-US" dirty="0"/>
              <a:t>If a person's possession had been disturbed by a trespasser, he has a right to use reasonable force to get a trespass vacated. A person, who being thus entitled to the immediate possession, uses reasonable force and regains the possession himself, cannot be sued for a trespass.</a:t>
            </a:r>
          </a:p>
          <a:p>
            <a:pPr marL="0" indent="0">
              <a:buNone/>
            </a:pPr>
            <a:r>
              <a:rPr lang="en-US" dirty="0"/>
              <a:t>Thus, in </a:t>
            </a:r>
            <a:r>
              <a:rPr lang="en-US" b="1" dirty="0">
                <a:highlight>
                  <a:srgbClr val="FFFF00"/>
                </a:highlight>
              </a:rPr>
              <a:t>Hemmings v. Stoke </a:t>
            </a:r>
            <a:r>
              <a:rPr lang="en-US" b="1" dirty="0" err="1">
                <a:highlight>
                  <a:srgbClr val="FFFF00"/>
                </a:highlight>
              </a:rPr>
              <a:t>Poges</a:t>
            </a:r>
            <a:r>
              <a:rPr lang="en-US" b="1" dirty="0">
                <a:highlight>
                  <a:srgbClr val="FFFF00"/>
                </a:highlight>
              </a:rPr>
              <a:t> Golf Club</a:t>
            </a:r>
            <a:r>
              <a:rPr lang="en-US" dirty="0"/>
              <a:t>, the plaintiff had been in the employment of the defendants. On the termination of the service, the plaintiff was given a proper notice to quit the house. On his refusal to do so, the defendants, by the use of reasonable force, themselves entered those premises and removed the plaintiff and his furniture out of it. The defendants were held not liable because their action had only amounted to an ejectment of a trespasser</a:t>
            </a:r>
            <a:endParaRPr lang="en-IN" dirty="0"/>
          </a:p>
        </p:txBody>
      </p:sp>
    </p:spTree>
    <p:extLst>
      <p:ext uri="{BB962C8B-B14F-4D97-AF65-F5344CB8AC3E}">
        <p14:creationId xmlns:p14="http://schemas.microsoft.com/office/powerpoint/2010/main" val="648046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9F6365-9D41-5855-4AD0-1F911B17F8C7}"/>
              </a:ext>
            </a:extLst>
          </p:cNvPr>
          <p:cNvSpPr>
            <a:spLocks noGrp="1"/>
          </p:cNvSpPr>
          <p:nvPr>
            <p:ph idx="1"/>
          </p:nvPr>
        </p:nvSpPr>
        <p:spPr>
          <a:xfrm>
            <a:off x="213360" y="172720"/>
            <a:ext cx="11724640" cy="6553200"/>
          </a:xfrm>
        </p:spPr>
        <p:txBody>
          <a:bodyPr/>
          <a:lstStyle/>
          <a:p>
            <a:r>
              <a:rPr lang="en-IN" dirty="0"/>
              <a:t>2. Action for Ejectment:- </a:t>
            </a:r>
            <a:r>
              <a:rPr lang="en-US" dirty="0"/>
              <a:t>Section 6, Specific Relief Act, 1963 gives a speedy remedy to a person who has been dispossessed of immovable property otherwise than in due course of law. The relevant provision is as follows : "If any person is dispossessed without his consent of immovable property otherwise than in due course of law, he or any person claiming through him may, by suit recover possession thereof, notwithstanding any other title that may be set up in such a suit. No suit under this section shall be brought </a:t>
            </a:r>
            <a:r>
              <a:rPr lang="en-US" b="1" dirty="0"/>
              <a:t>after the expiry of six months</a:t>
            </a:r>
            <a:r>
              <a:rPr lang="en-US" dirty="0"/>
              <a:t> from the date of dispossession..." </a:t>
            </a:r>
          </a:p>
          <a:p>
            <a:r>
              <a:rPr lang="en-US" b="1" dirty="0">
                <a:highlight>
                  <a:srgbClr val="FFFF00"/>
                </a:highlight>
              </a:rPr>
              <a:t>3. Action for Mesne Profits:-</a:t>
            </a:r>
          </a:p>
          <a:p>
            <a:pPr marL="0" indent="0">
              <a:buNone/>
            </a:pPr>
            <a:r>
              <a:rPr lang="en-US" dirty="0"/>
              <a:t>Apart from the right of recovery of land by getting the trespasser ejected, a person who was wrongfully dispossessed of his land may also claim compensation for the loss which he has suffered during the period of dispossession. An action to recover such compensation is known as an action for mesne profits.</a:t>
            </a:r>
            <a:endParaRPr lang="en-IN" dirty="0"/>
          </a:p>
        </p:txBody>
      </p:sp>
    </p:spTree>
    <p:extLst>
      <p:ext uri="{BB962C8B-B14F-4D97-AF65-F5344CB8AC3E}">
        <p14:creationId xmlns:p14="http://schemas.microsoft.com/office/powerpoint/2010/main" val="3249747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2A9284-DC3A-687E-9FD8-FB0407F36427}"/>
              </a:ext>
            </a:extLst>
          </p:cNvPr>
          <p:cNvSpPr>
            <a:spLocks noGrp="1"/>
          </p:cNvSpPr>
          <p:nvPr>
            <p:ph idx="1"/>
          </p:nvPr>
        </p:nvSpPr>
        <p:spPr>
          <a:xfrm>
            <a:off x="223520" y="142240"/>
            <a:ext cx="11572240" cy="6471920"/>
          </a:xfrm>
        </p:spPr>
        <p:txBody>
          <a:bodyPr/>
          <a:lstStyle/>
          <a:p>
            <a:r>
              <a:rPr lang="en-IN" dirty="0"/>
              <a:t>4. Distress Damage </a:t>
            </a:r>
            <a:r>
              <a:rPr lang="en-IN" dirty="0" err="1"/>
              <a:t>Feasant</a:t>
            </a:r>
            <a:r>
              <a:rPr lang="en-IN" dirty="0"/>
              <a:t>:-</a:t>
            </a:r>
          </a:p>
          <a:p>
            <a:pPr marL="0" indent="0">
              <a:buNone/>
            </a:pPr>
            <a:r>
              <a:rPr lang="en-US" dirty="0"/>
              <a:t>The right of distress damage </a:t>
            </a:r>
            <a:r>
              <a:rPr lang="en-US" dirty="0" err="1"/>
              <a:t>feasant</a:t>
            </a:r>
            <a:r>
              <a:rPr lang="en-US" dirty="0"/>
              <a:t> authorizes a person in possession of land to seize the trespassing cattle or other chattels and he can detain them until compensation has. been paid to him for the damage done. The right is available only when the object in question is unlawfully there on certain land. </a:t>
            </a:r>
            <a:endParaRPr lang="en-IN" dirty="0"/>
          </a:p>
        </p:txBody>
      </p:sp>
    </p:spTree>
    <p:extLst>
      <p:ext uri="{BB962C8B-B14F-4D97-AF65-F5344CB8AC3E}">
        <p14:creationId xmlns:p14="http://schemas.microsoft.com/office/powerpoint/2010/main" val="605538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1258</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TRESPASS TO LAND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TRESPASS TO LAND</dc:title>
  <dc:creator>Shamrao Patil</dc:creator>
  <cp:lastModifiedBy>Shamrao Patil</cp:lastModifiedBy>
  <cp:revision>59</cp:revision>
  <dcterms:created xsi:type="dcterms:W3CDTF">2023-10-30T04:25:58Z</dcterms:created>
  <dcterms:modified xsi:type="dcterms:W3CDTF">2023-10-31T04:10:43Z</dcterms:modified>
</cp:coreProperties>
</file>