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36"/>
  </p:notesMasterIdLst>
  <p:sldIdLst>
    <p:sldId id="258" r:id="rId2"/>
    <p:sldId id="259" r:id="rId3"/>
    <p:sldId id="295" r:id="rId4"/>
    <p:sldId id="261" r:id="rId5"/>
    <p:sldId id="296" r:id="rId6"/>
    <p:sldId id="262" r:id="rId7"/>
    <p:sldId id="297" r:id="rId8"/>
    <p:sldId id="298" r:id="rId9"/>
    <p:sldId id="265" r:id="rId10"/>
    <p:sldId id="266" r:id="rId11"/>
    <p:sldId id="300" r:id="rId12"/>
    <p:sldId id="267" r:id="rId13"/>
    <p:sldId id="302" r:id="rId14"/>
    <p:sldId id="304" r:id="rId15"/>
    <p:sldId id="305" r:id="rId16"/>
    <p:sldId id="306" r:id="rId17"/>
    <p:sldId id="307" r:id="rId18"/>
    <p:sldId id="308" r:id="rId19"/>
    <p:sldId id="309" r:id="rId20"/>
    <p:sldId id="310" r:id="rId21"/>
    <p:sldId id="311" r:id="rId22"/>
    <p:sldId id="312" r:id="rId23"/>
    <p:sldId id="313" r:id="rId24"/>
    <p:sldId id="314" r:id="rId25"/>
    <p:sldId id="315" r:id="rId26"/>
    <p:sldId id="316" r:id="rId27"/>
    <p:sldId id="317" r:id="rId28"/>
    <p:sldId id="318" r:id="rId29"/>
    <p:sldId id="321" r:id="rId30"/>
    <p:sldId id="319" r:id="rId31"/>
    <p:sldId id="322" r:id="rId32"/>
    <p:sldId id="323" r:id="rId33"/>
    <p:sldId id="324" r:id="rId34"/>
    <p:sldId id="325" r:id="rId35"/>
  </p:sldIdLst>
  <p:sldSz cx="9144000" cy="5143500" type="screen16x9"/>
  <p:notesSz cx="6858000" cy="9144000"/>
  <p:embeddedFontLst>
    <p:embeddedFont>
      <p:font typeface="IBM Plex Sans" panose="020B0604020202020204" charset="0"/>
      <p:regular r:id="rId37"/>
      <p:bold r:id="rId38"/>
      <p:italic r:id="rId39"/>
      <p:boldItalic r:id="rId40"/>
    </p:embeddedFont>
    <p:embeddedFont>
      <p:font typeface="IBM Plex Serif SemiBold" panose="020B0604020202020204" charset="0"/>
      <p:regular r:id="rId41"/>
      <p:bold r:id="rId42"/>
      <p:italic r:id="rId43"/>
      <p:boldItalic r:id="rId44"/>
    </p:embeddedFont>
    <p:embeddedFont>
      <p:font typeface="IBM Plex Serif" panose="020B0604020202020204" charset="0"/>
      <p:regular r:id="rId45"/>
      <p:bold r:id="rId46"/>
      <p:italic r:id="rId47"/>
      <p:boldItalic r:id="rId48"/>
    </p:embeddedFont>
    <p:embeddedFont>
      <p:font typeface="Merriweather" panose="020B0604020202020204" charset="0"/>
      <p:regular r:id="rId49"/>
      <p:bold r:id="rId50"/>
      <p:italic r:id="rId51"/>
      <p:boldItalic r:id="rId52"/>
    </p:embeddedFont>
    <p:embeddedFont>
      <p:font typeface="IBM Plex Serif Medium" panose="020B0604020202020204" charset="0"/>
      <p:regular r:id="rId53"/>
      <p:bold r:id="rId54"/>
      <p:italic r:id="rId55"/>
      <p:boldItalic r:id="rId5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6C01177-B0B3-441D-B2A6-45E52C3FA16F}">
  <a:tblStyle styleId="{26C01177-B0B3-441D-B2A6-45E52C3FA16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F4B715A-7154-4001-9DDF-2C4F0B91600B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72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55" Type="http://schemas.openxmlformats.org/officeDocument/2006/relationships/font" Target="fonts/font19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font" Target="fonts/font17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56" Type="http://schemas.openxmlformats.org/officeDocument/2006/relationships/font" Target="fonts/font20.fntdata"/><Relationship Id="rId8" Type="http://schemas.openxmlformats.org/officeDocument/2006/relationships/slide" Target="slides/slide7.xml"/><Relationship Id="rId51" Type="http://schemas.openxmlformats.org/officeDocument/2006/relationships/font" Target="fonts/font1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5.fntdata"/><Relationship Id="rId54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49" Type="http://schemas.openxmlformats.org/officeDocument/2006/relationships/font" Target="fonts/font13.fntdata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52" Type="http://schemas.openxmlformats.org/officeDocument/2006/relationships/font" Target="fonts/font16.fntdata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753411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590998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6566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660004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569922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04862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431781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520958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758589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835346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492687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44987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297323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2763909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80522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65593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4484947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980496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1883385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37743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821106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8785556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740612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208781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9460887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178086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1168066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0566970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08082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330731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635655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194071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694458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03844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16794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40F20">
              <a:alpha val="67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3"/>
          <p:cNvSpPr/>
          <p:nvPr/>
        </p:nvSpPr>
        <p:spPr>
          <a:xfrm>
            <a:off x="393600" y="393650"/>
            <a:ext cx="8356800" cy="4356300"/>
          </a:xfrm>
          <a:prstGeom prst="snip1Rect">
            <a:avLst>
              <a:gd name="adj" fmla="val 50000"/>
            </a:avLst>
          </a:prstGeom>
          <a:noFill/>
          <a:ln w="1143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787200" y="1494625"/>
            <a:ext cx="5727000" cy="1260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787200" y="2860554"/>
            <a:ext cx="5727000" cy="852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40F20">
              <a:alpha val="67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393600" y="393650"/>
            <a:ext cx="8356800" cy="4356300"/>
          </a:xfrm>
          <a:prstGeom prst="snip1Rect">
            <a:avLst>
              <a:gd name="adj" fmla="val 27651"/>
            </a:avLst>
          </a:prstGeom>
          <a:noFill/>
          <a:ln w="1143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787200" y="714800"/>
            <a:ext cx="6718200" cy="485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787200" y="1494625"/>
            <a:ext cx="6718200" cy="285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▫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8328327" y="4338350"/>
            <a:ext cx="242700" cy="259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40F20">
              <a:alpha val="67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8"/>
          <p:cNvSpPr/>
          <p:nvPr/>
        </p:nvSpPr>
        <p:spPr>
          <a:xfrm>
            <a:off x="393600" y="393650"/>
            <a:ext cx="8356800" cy="4356300"/>
          </a:xfrm>
          <a:prstGeom prst="snip1Rect">
            <a:avLst>
              <a:gd name="adj" fmla="val 27651"/>
            </a:avLst>
          </a:prstGeom>
          <a:noFill/>
          <a:ln w="1143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787200" y="714800"/>
            <a:ext cx="6718200" cy="485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sldNum" idx="12"/>
          </p:nvPr>
        </p:nvSpPr>
        <p:spPr>
          <a:xfrm>
            <a:off x="8328327" y="4338350"/>
            <a:ext cx="242700" cy="259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40F20">
              <a:alpha val="67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0"/>
          <p:cNvSpPr/>
          <p:nvPr/>
        </p:nvSpPr>
        <p:spPr>
          <a:xfrm>
            <a:off x="393600" y="393650"/>
            <a:ext cx="8356800" cy="4356300"/>
          </a:xfrm>
          <a:prstGeom prst="snip1Rect">
            <a:avLst>
              <a:gd name="adj" fmla="val 27651"/>
            </a:avLst>
          </a:prstGeom>
          <a:noFill/>
          <a:ln w="1143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sldNum" idx="12"/>
          </p:nvPr>
        </p:nvSpPr>
        <p:spPr>
          <a:xfrm>
            <a:off x="8328327" y="4338350"/>
            <a:ext cx="242700" cy="259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background">
  <p:cSld name="BLANK_1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1"/>
          <p:cNvSpPr/>
          <p:nvPr/>
        </p:nvSpPr>
        <p:spPr>
          <a:xfrm rot="10800000">
            <a:off x="7539006" y="393650"/>
            <a:ext cx="1211400" cy="1211400"/>
          </a:xfrm>
          <a:prstGeom prst="rtTriangle">
            <a:avLst/>
          </a:prstGeom>
          <a:solidFill>
            <a:srgbClr val="040F20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11"/>
          <p:cNvSpPr/>
          <p:nvPr/>
        </p:nvSpPr>
        <p:spPr>
          <a:xfrm flipH="1">
            <a:off x="0" y="0"/>
            <a:ext cx="9144000" cy="5143500"/>
          </a:xfrm>
          <a:prstGeom prst="frame">
            <a:avLst>
              <a:gd name="adj1" fmla="val 7684"/>
            </a:avLst>
          </a:prstGeom>
          <a:solidFill>
            <a:srgbClr val="040F20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62" name="Google Shape;62;p11"/>
          <p:cNvSpPr/>
          <p:nvPr/>
        </p:nvSpPr>
        <p:spPr>
          <a:xfrm>
            <a:off x="393600" y="393650"/>
            <a:ext cx="8356800" cy="4356300"/>
          </a:xfrm>
          <a:prstGeom prst="snip1Rect">
            <a:avLst>
              <a:gd name="adj" fmla="val 27651"/>
            </a:avLst>
          </a:prstGeom>
          <a:noFill/>
          <a:ln w="1143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11"/>
          <p:cNvSpPr txBox="1">
            <a:spLocks noGrp="1"/>
          </p:cNvSpPr>
          <p:nvPr>
            <p:ph type="sldNum" idx="12"/>
          </p:nvPr>
        </p:nvSpPr>
        <p:spPr>
          <a:xfrm>
            <a:off x="8328327" y="4338350"/>
            <a:ext cx="242700" cy="259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blipFill>
          <a:blip r:embed="rId7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87200" y="714800"/>
            <a:ext cx="6718200" cy="485400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rgbClr val="040F20">
                <a:alpha val="40000"/>
              </a:srgb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87200" y="1494625"/>
            <a:ext cx="6718200" cy="28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lvl="1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lvl="2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lvl="3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lvl="4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lvl="5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lvl="6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●"/>
              <a:defRPr sz="2400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lvl="7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lvl="8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28327" y="4338350"/>
            <a:ext cx="242700" cy="25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4" r:id="rId3"/>
    <p:sldLayoutId id="2147483656" r:id="rId4"/>
    <p:sldLayoutId id="2147483657" r:id="rId5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4"/>
          <p:cNvSpPr txBox="1">
            <a:spLocks noGrp="1"/>
          </p:cNvSpPr>
          <p:nvPr>
            <p:ph type="ctrTitle" idx="4294967295"/>
          </p:nvPr>
        </p:nvSpPr>
        <p:spPr>
          <a:xfrm>
            <a:off x="1542940" y="1114385"/>
            <a:ext cx="6620718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 smtClean="0">
                <a:solidFill>
                  <a:schemeClr val="accent1"/>
                </a:solidFill>
              </a:rPr>
              <a:t>General English-I</a:t>
            </a:r>
            <a:endParaRPr sz="6000" dirty="0">
              <a:solidFill>
                <a:schemeClr val="accent1"/>
              </a:solidFill>
            </a:endParaRPr>
          </a:p>
        </p:txBody>
      </p:sp>
      <p:sp>
        <p:nvSpPr>
          <p:cNvPr id="97" name="Google Shape;97;p14"/>
          <p:cNvSpPr txBox="1">
            <a:spLocks noGrp="1"/>
          </p:cNvSpPr>
          <p:nvPr>
            <p:ph type="subTitle" idx="4294967295"/>
          </p:nvPr>
        </p:nvSpPr>
        <p:spPr>
          <a:xfrm>
            <a:off x="5150734" y="3030877"/>
            <a:ext cx="3472405" cy="162214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800" b="1" dirty="0" smtClean="0">
                <a:solidFill>
                  <a:schemeClr val="accent1"/>
                </a:solidFill>
                <a:latin typeface="IBM Plex Serif SemiBold" panose="020B0604020202020204" charset="0"/>
              </a:rPr>
              <a:t>Mustafa M. Pathan </a:t>
            </a:r>
          </a:p>
          <a:p>
            <a:pPr marL="0" lvl="0" indent="0" algn="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b="1" dirty="0" smtClean="0">
                <a:solidFill>
                  <a:schemeClr val="bg1"/>
                </a:solidFill>
                <a:latin typeface="IBM Plex Serif Medium" panose="020B0604020202020204" charset="0"/>
              </a:rPr>
              <a:t>M. A. [English] B. Ed. LL.B. PGDM</a:t>
            </a:r>
          </a:p>
          <a:p>
            <a:pPr marL="0" lvl="0" indent="0" algn="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b="1" dirty="0" smtClean="0">
                <a:solidFill>
                  <a:schemeClr val="bg1"/>
                </a:solidFill>
                <a:latin typeface="IBM Plex Serif Medium" panose="020B0604020202020204" charset="0"/>
              </a:rPr>
              <a:t>+917378681000</a:t>
            </a:r>
          </a:p>
          <a:p>
            <a:pPr marL="0" indent="0" algn="r">
              <a:lnSpc>
                <a:spcPct val="100000"/>
              </a:lnSpc>
              <a:buNone/>
            </a:pPr>
            <a:r>
              <a:rPr lang="en" sz="1400" b="1" dirty="0">
                <a:solidFill>
                  <a:schemeClr val="bg1"/>
                </a:solidFill>
                <a:latin typeface="IBM Plex Serif Medium" panose="020B0604020202020204" charset="0"/>
              </a:rPr>
              <a:t>+</a:t>
            </a:r>
            <a:r>
              <a:rPr lang="en" sz="1400" b="1" dirty="0" smtClean="0">
                <a:solidFill>
                  <a:schemeClr val="bg1"/>
                </a:solidFill>
                <a:latin typeface="IBM Plex Serif Medium" panose="020B0604020202020204" charset="0"/>
              </a:rPr>
              <a:t>917378683000</a:t>
            </a:r>
            <a:endParaRPr lang="en" sz="1400" b="1" dirty="0">
              <a:solidFill>
                <a:schemeClr val="bg1"/>
              </a:solidFill>
              <a:latin typeface="IBM Plex Serif Medium" panose="020B0604020202020204" charset="0"/>
            </a:endParaRPr>
          </a:p>
          <a:p>
            <a:pPr marL="0" lvl="0" indent="0" algn="r" rtl="0">
              <a:spcBef>
                <a:spcPts val="600"/>
              </a:spcBef>
              <a:spcAft>
                <a:spcPts val="0"/>
              </a:spcAft>
              <a:buNone/>
            </a:pPr>
            <a:endParaRPr lang="en" sz="1400" b="1" dirty="0" smtClean="0">
              <a:solidFill>
                <a:schemeClr val="bg1"/>
              </a:solidFill>
              <a:latin typeface="IBM Plex Serif Medium" panose="020B0604020202020204" charset="0"/>
            </a:endParaRPr>
          </a:p>
          <a:p>
            <a:pPr marL="0" lvl="0" indent="0" algn="r" rtl="0">
              <a:spcBef>
                <a:spcPts val="600"/>
              </a:spcBef>
              <a:spcAft>
                <a:spcPts val="0"/>
              </a:spcAft>
              <a:buNone/>
            </a:pPr>
            <a:endParaRPr lang="en" sz="1400" b="1" dirty="0" smtClean="0">
              <a:solidFill>
                <a:schemeClr val="bg1"/>
              </a:solidFill>
              <a:latin typeface="IBM Plex Serif Medium" panose="020B0604020202020204" charset="0"/>
            </a:endParaRPr>
          </a:p>
          <a:p>
            <a:pPr marL="0" lvl="0" indent="0" algn="r" rtl="0">
              <a:spcBef>
                <a:spcPts val="600"/>
              </a:spcBef>
              <a:spcAft>
                <a:spcPts val="0"/>
              </a:spcAft>
              <a:buNone/>
            </a:pPr>
            <a:endParaRPr lang="en" sz="1400" b="1" dirty="0" smtClean="0">
              <a:solidFill>
                <a:schemeClr val="bg1"/>
              </a:solidFill>
              <a:latin typeface="IBM Plex Serif Medium" panose="020B0604020202020204" charset="0"/>
            </a:endParaRPr>
          </a:p>
          <a:p>
            <a:pPr marL="0" lvl="0" indent="0" algn="r" rtl="0">
              <a:spcBef>
                <a:spcPts val="600"/>
              </a:spcBef>
              <a:spcAft>
                <a:spcPts val="0"/>
              </a:spcAft>
              <a:buNone/>
            </a:pPr>
            <a:endParaRPr lang="en" sz="1400" b="1" dirty="0" smtClean="0">
              <a:solidFill>
                <a:schemeClr val="bg1"/>
              </a:solidFill>
              <a:latin typeface="IBM Plex Serif Medium" panose="020B0604020202020204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600" b="1" dirty="0"/>
          </a:p>
        </p:txBody>
      </p:sp>
      <p:sp>
        <p:nvSpPr>
          <p:cNvPr id="6" name="Oval 5"/>
          <p:cNvSpPr/>
          <p:nvPr/>
        </p:nvSpPr>
        <p:spPr>
          <a:xfrm>
            <a:off x="462940" y="462920"/>
            <a:ext cx="1080000" cy="1080000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2"/>
          <p:cNvSpPr txBox="1">
            <a:spLocks noGrp="1"/>
          </p:cNvSpPr>
          <p:nvPr>
            <p:ph type="sldNum" idx="12"/>
          </p:nvPr>
        </p:nvSpPr>
        <p:spPr>
          <a:xfrm>
            <a:off x="8328327" y="4338350"/>
            <a:ext cx="242700" cy="259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grpSp>
        <p:nvGrpSpPr>
          <p:cNvPr id="201" name="Google Shape;201;p22"/>
          <p:cNvGrpSpPr/>
          <p:nvPr/>
        </p:nvGrpSpPr>
        <p:grpSpPr>
          <a:xfrm>
            <a:off x="8230989" y="339340"/>
            <a:ext cx="577749" cy="480954"/>
            <a:chOff x="1244325" y="314425"/>
            <a:chExt cx="444525" cy="370050"/>
          </a:xfrm>
        </p:grpSpPr>
        <p:sp>
          <p:nvSpPr>
            <p:cNvPr id="202" name="Google Shape;202;p22"/>
            <p:cNvSpPr/>
            <p:nvPr/>
          </p:nvSpPr>
          <p:spPr>
            <a:xfrm>
              <a:off x="1388425" y="463425"/>
              <a:ext cx="143525" cy="143500"/>
            </a:xfrm>
            <a:custGeom>
              <a:avLst/>
              <a:gdLst/>
              <a:ahLst/>
              <a:cxnLst/>
              <a:rect l="l" t="t" r="r" b="b"/>
              <a:pathLst>
                <a:path w="5741" h="5740" extrusionOk="0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2"/>
            <p:cNvSpPr/>
            <p:nvPr/>
          </p:nvSpPr>
          <p:spPr>
            <a:xfrm>
              <a:off x="1244325" y="314425"/>
              <a:ext cx="444525" cy="370050"/>
            </a:xfrm>
            <a:custGeom>
              <a:avLst/>
              <a:gdLst/>
              <a:ahLst/>
              <a:cxnLst/>
              <a:rect l="l" t="t" r="r" b="b"/>
              <a:pathLst>
                <a:path w="17781" h="14802" extrusionOk="0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04;p15"/>
          <p:cNvSpPr txBox="1">
            <a:spLocks/>
          </p:cNvSpPr>
          <p:nvPr/>
        </p:nvSpPr>
        <p:spPr>
          <a:xfrm>
            <a:off x="838579" y="359167"/>
            <a:ext cx="6724893" cy="686713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rgbClr val="040F20">
                <a:alpha val="40000"/>
              </a:srgb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9pPr>
          </a:lstStyle>
          <a:p>
            <a:pPr algn="ctr"/>
            <a:r>
              <a:rPr lang="en-IN" sz="3600" dirty="0" smtClean="0">
                <a:solidFill>
                  <a:schemeClr val="tx1"/>
                </a:solidFill>
                <a:latin typeface="IBM Plex Serif Medium" panose="020B0604020202020204" charset="0"/>
              </a:rPr>
              <a:t>Present Continuous Tense</a:t>
            </a:r>
            <a:endParaRPr lang="en-IN" sz="3600" dirty="0">
              <a:solidFill>
                <a:schemeClr val="tx1"/>
              </a:solidFill>
              <a:latin typeface="IBM Plex Serif Medium" panose="020B0604020202020204" charset="0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751054" y="1045880"/>
            <a:ext cx="1273215" cy="515661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800" dirty="0" smtClean="0">
                <a:solidFill>
                  <a:schemeClr val="tx1"/>
                </a:solidFill>
                <a:latin typeface="IBM Plex Serif" panose="020B0604020202020204" charset="0"/>
              </a:rPr>
              <a:t>Use</a:t>
            </a:r>
            <a:endParaRPr lang="en-IN" sz="1800" dirty="0">
              <a:solidFill>
                <a:schemeClr val="tx1"/>
              </a:solidFill>
              <a:latin typeface="IBM Plex Serif" panose="020B060402020202020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24268" y="1045880"/>
            <a:ext cx="5064901" cy="5156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1600" dirty="0" smtClean="0">
                <a:solidFill>
                  <a:schemeClr val="tx1"/>
                </a:solidFill>
                <a:latin typeface="IBM Plex Serif Medium" panose="020B0604020202020204" charset="0"/>
              </a:rPr>
              <a:t>This tense is used</a:t>
            </a:r>
          </a:p>
        </p:txBody>
      </p:sp>
      <p:sp>
        <p:nvSpPr>
          <p:cNvPr id="10" name="Google Shape;123;p17"/>
          <p:cNvSpPr txBox="1">
            <a:spLocks/>
          </p:cNvSpPr>
          <p:nvPr/>
        </p:nvSpPr>
        <p:spPr>
          <a:xfrm>
            <a:off x="2328064" y="1496602"/>
            <a:ext cx="6242964" cy="143153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>
              <a:buClrTx/>
              <a:buAutoNum type="arabicPeriod"/>
            </a:pPr>
            <a:r>
              <a:rPr lang="en-US" sz="1600" dirty="0" smtClean="0">
                <a:solidFill>
                  <a:schemeClr val="tx1"/>
                </a:solidFill>
                <a:latin typeface="IBM Plex Serif Medium" panose="020B0604020202020204" charset="0"/>
              </a:rPr>
              <a:t>To denote an action happening at the time of speaking. </a:t>
            </a:r>
          </a:p>
          <a:p>
            <a:pPr>
              <a:buClr>
                <a:schemeClr val="bg1"/>
              </a:buClr>
            </a:pPr>
            <a:r>
              <a:rPr lang="en-US" sz="1600" dirty="0" smtClean="0">
                <a:solidFill>
                  <a:srgbClr val="FF9900"/>
                </a:solidFill>
                <a:latin typeface="IBM Plex Serif Medium" panose="020B0604020202020204" charset="0"/>
              </a:rPr>
              <a:t>Example: It is raining now.       </a:t>
            </a:r>
          </a:p>
          <a:p>
            <a:pPr marL="76200">
              <a:spcBef>
                <a:spcPts val="600"/>
              </a:spcBef>
              <a:buSzPts val="2400"/>
            </a:pPr>
            <a:r>
              <a:rPr lang="en-US" sz="1600" dirty="0" smtClean="0">
                <a:solidFill>
                  <a:schemeClr val="tx1"/>
                </a:solidFill>
                <a:latin typeface="IBM Plex Serif Medium" panose="020B0604020202020204" charset="0"/>
              </a:rPr>
              <a:t>2. </a:t>
            </a:r>
            <a:r>
              <a:rPr lang="en-US" b="1" dirty="0">
                <a:solidFill>
                  <a:schemeClr val="tx1"/>
                </a:solidFill>
                <a:latin typeface="IBM Plex Serif" panose="020B0604020202020204" charset="0"/>
              </a:rPr>
              <a:t>To express a definite programme in the near future.</a:t>
            </a:r>
          </a:p>
          <a:p>
            <a:pPr marL="76200">
              <a:spcBef>
                <a:spcPts val="600"/>
              </a:spcBef>
              <a:buSzPts val="2400"/>
            </a:pPr>
            <a:r>
              <a:rPr lang="en-US" b="1" dirty="0">
                <a:solidFill>
                  <a:schemeClr val="tx1"/>
                </a:solidFill>
                <a:latin typeface="IBM Plex Serif" panose="020B0604020202020204" charset="0"/>
              </a:rPr>
              <a:t> </a:t>
            </a:r>
            <a:r>
              <a:rPr lang="en-US" dirty="0">
                <a:solidFill>
                  <a:srgbClr val="FF9900"/>
                </a:solidFill>
                <a:latin typeface="IBM Plex Serif Medium" panose="020B0604020202020204" charset="0"/>
              </a:rPr>
              <a:t>Example: We are shifting to our new house next week. </a:t>
            </a:r>
            <a:endParaRPr lang="en-US" b="1" dirty="0">
              <a:solidFill>
                <a:srgbClr val="FF9900"/>
              </a:solidFill>
              <a:latin typeface="IBM Plex Serif" panose="020B0604020202020204" charset="0"/>
            </a:endParaRPr>
          </a:p>
          <a:p>
            <a:pPr>
              <a:buClr>
                <a:schemeClr val="bg1"/>
              </a:buClr>
            </a:pPr>
            <a:endParaRPr lang="en-US" b="1" dirty="0">
              <a:solidFill>
                <a:srgbClr val="FFC000"/>
              </a:solidFill>
              <a:latin typeface="IBM Plex Serif" panose="020B060402020202020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2"/>
          <p:cNvSpPr txBox="1">
            <a:spLocks noGrp="1"/>
          </p:cNvSpPr>
          <p:nvPr>
            <p:ph type="sldNum" idx="12"/>
          </p:nvPr>
        </p:nvSpPr>
        <p:spPr>
          <a:xfrm>
            <a:off x="8328327" y="4338350"/>
            <a:ext cx="242700" cy="259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sp>
        <p:nvSpPr>
          <p:cNvPr id="7" name="Google Shape;104;p15"/>
          <p:cNvSpPr txBox="1">
            <a:spLocks/>
          </p:cNvSpPr>
          <p:nvPr/>
        </p:nvSpPr>
        <p:spPr>
          <a:xfrm>
            <a:off x="838579" y="359167"/>
            <a:ext cx="6724893" cy="686713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rgbClr val="040F20">
                <a:alpha val="40000"/>
              </a:srgb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9pPr>
          </a:lstStyle>
          <a:p>
            <a:pPr algn="ctr"/>
            <a:r>
              <a:rPr lang="en-IN" sz="3600" dirty="0" smtClean="0">
                <a:solidFill>
                  <a:schemeClr val="tx1"/>
                </a:solidFill>
                <a:latin typeface="IBM Plex Serif Medium" panose="020B0604020202020204" charset="0"/>
              </a:rPr>
              <a:t>Exercise</a:t>
            </a:r>
            <a:endParaRPr lang="en-IN" sz="3600" dirty="0">
              <a:solidFill>
                <a:schemeClr val="tx1"/>
              </a:solidFill>
              <a:latin typeface="IBM Plex Serif Medium" panose="020B060402020202020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34784" y="1045880"/>
            <a:ext cx="7540704" cy="5156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1600" dirty="0" smtClean="0">
                <a:solidFill>
                  <a:srgbClr val="FF9900"/>
                </a:solidFill>
                <a:latin typeface="IBM Plex Serif Medium" panose="020B0604020202020204" charset="0"/>
              </a:rPr>
              <a:t>Fill in the blanks using appropriate form of verbs given in the brackets. </a:t>
            </a:r>
          </a:p>
        </p:txBody>
      </p:sp>
      <p:sp>
        <p:nvSpPr>
          <p:cNvPr id="10" name="Google Shape;123;p17"/>
          <p:cNvSpPr txBox="1">
            <a:spLocks/>
          </p:cNvSpPr>
          <p:nvPr/>
        </p:nvSpPr>
        <p:spPr>
          <a:xfrm>
            <a:off x="647272" y="1396518"/>
            <a:ext cx="7771004" cy="95533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76200" algn="just">
              <a:spcBef>
                <a:spcPts val="600"/>
              </a:spcBef>
              <a:buSzPts val="2400"/>
            </a:pPr>
            <a:r>
              <a:rPr lang="en-US" b="1" dirty="0" smtClean="0">
                <a:solidFill>
                  <a:schemeClr val="tx1"/>
                </a:solidFill>
                <a:latin typeface="IBM Plex Serif" panose="020B0604020202020204" charset="0"/>
              </a:rPr>
              <a:t>“Sometimes, when we….. (get) hurt, the bleeding …….(not stop). Why …. (do) this happen?” Asked </a:t>
            </a:r>
            <a:r>
              <a:rPr lang="en-US" b="1" dirty="0" err="1" smtClean="0">
                <a:solidFill>
                  <a:schemeClr val="tx1"/>
                </a:solidFill>
                <a:latin typeface="IBM Plex Serif" panose="020B0604020202020204" charset="0"/>
              </a:rPr>
              <a:t>Raju</a:t>
            </a:r>
            <a:r>
              <a:rPr lang="en-US" b="1" dirty="0" smtClean="0">
                <a:solidFill>
                  <a:schemeClr val="tx1"/>
                </a:solidFill>
                <a:latin typeface="IBM Plex Serif" panose="020B0604020202020204" charset="0"/>
              </a:rPr>
              <a:t>. “ Let me explain how bleeding ……(stop)” said the doctor. “ First, the blood vessels …….(tighten) and this ……..(lessen) the flow of blood. Next, the blood platelets ….. (clamp) together and ….(try) to plug the breach. </a:t>
            </a:r>
            <a:endParaRPr lang="en-US" b="1" dirty="0">
              <a:solidFill>
                <a:schemeClr val="tx1"/>
              </a:solidFill>
              <a:latin typeface="IBM Plex Serif" panose="020B060402020202020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53128" y="2351851"/>
            <a:ext cx="586514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6200" algn="just">
              <a:spcBef>
                <a:spcPts val="600"/>
              </a:spcBef>
              <a:buSzPts val="2400"/>
            </a:pPr>
            <a:r>
              <a:rPr lang="en-US" b="1" dirty="0">
                <a:solidFill>
                  <a:schemeClr val="tx1"/>
                </a:solidFill>
                <a:latin typeface="IBM Plex Serif" panose="020B0604020202020204" charset="0"/>
              </a:rPr>
              <a:t>Some substances present in the plasma  also ……(help) in the process. When the wound ….(be) very deep, the blood vessels … (not tighten ) easily and the bleeding ……(not stop). If this …….. (happen), a doctor tightly ….. (wrap) a bandage over the wound to apply external pressure on it.”</a:t>
            </a:r>
          </a:p>
        </p:txBody>
      </p:sp>
      <p:sp>
        <p:nvSpPr>
          <p:cNvPr id="3" name="Rectangle 2"/>
          <p:cNvSpPr/>
          <p:nvPr/>
        </p:nvSpPr>
        <p:spPr>
          <a:xfrm>
            <a:off x="7161291" y="3376943"/>
            <a:ext cx="1530510" cy="1308903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433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3"/>
          <p:cNvSpPr txBox="1">
            <a:spLocks noGrp="1"/>
          </p:cNvSpPr>
          <p:nvPr>
            <p:ph type="title"/>
          </p:nvPr>
        </p:nvSpPr>
        <p:spPr>
          <a:xfrm>
            <a:off x="791463" y="494301"/>
            <a:ext cx="6718200" cy="485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Present Perfect Tense </a:t>
            </a:r>
            <a:endParaRPr dirty="0"/>
          </a:p>
        </p:txBody>
      </p:sp>
      <p:sp>
        <p:nvSpPr>
          <p:cNvPr id="209" name="Google Shape;209;p23"/>
          <p:cNvSpPr txBox="1">
            <a:spLocks noGrp="1"/>
          </p:cNvSpPr>
          <p:nvPr>
            <p:ph type="sldNum" idx="12"/>
          </p:nvPr>
        </p:nvSpPr>
        <p:spPr>
          <a:xfrm>
            <a:off x="8328327" y="4338350"/>
            <a:ext cx="242700" cy="259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grpSp>
        <p:nvGrpSpPr>
          <p:cNvPr id="210" name="Google Shape;210;p23"/>
          <p:cNvGrpSpPr/>
          <p:nvPr/>
        </p:nvGrpSpPr>
        <p:grpSpPr>
          <a:xfrm>
            <a:off x="8274995" y="339237"/>
            <a:ext cx="533460" cy="511717"/>
            <a:chOff x="5241175" y="4959100"/>
            <a:chExt cx="539775" cy="517775"/>
          </a:xfrm>
        </p:grpSpPr>
        <p:sp>
          <p:nvSpPr>
            <p:cNvPr id="211" name="Google Shape;211;p23"/>
            <p:cNvSpPr/>
            <p:nvPr/>
          </p:nvSpPr>
          <p:spPr>
            <a:xfrm>
              <a:off x="5575150" y="4959100"/>
              <a:ext cx="161225" cy="178300"/>
            </a:xfrm>
            <a:custGeom>
              <a:avLst/>
              <a:gdLst/>
              <a:ahLst/>
              <a:cxnLst/>
              <a:rect l="l" t="t" r="r" b="b"/>
              <a:pathLst>
                <a:path w="6449" h="7132" extrusionOk="0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3"/>
            <p:cNvSpPr/>
            <p:nvPr/>
          </p:nvSpPr>
          <p:spPr>
            <a:xfrm>
              <a:off x="5330925" y="4985350"/>
              <a:ext cx="128250" cy="148400"/>
            </a:xfrm>
            <a:custGeom>
              <a:avLst/>
              <a:gdLst/>
              <a:ahLst/>
              <a:cxnLst/>
              <a:rect l="l" t="t" r="r" b="b"/>
              <a:pathLst>
                <a:path w="5130" h="5936" extrusionOk="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3"/>
            <p:cNvSpPr/>
            <p:nvPr/>
          </p:nvSpPr>
          <p:spPr>
            <a:xfrm>
              <a:off x="5241175" y="5241175"/>
              <a:ext cx="180125" cy="109325"/>
            </a:xfrm>
            <a:custGeom>
              <a:avLst/>
              <a:gdLst/>
              <a:ahLst/>
              <a:cxnLst/>
              <a:rect l="l" t="t" r="r" b="b"/>
              <a:pathLst>
                <a:path w="7205" h="4373" extrusionOk="0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3"/>
            <p:cNvSpPr/>
            <p:nvPr/>
          </p:nvSpPr>
          <p:spPr>
            <a:xfrm>
              <a:off x="5461575" y="5316900"/>
              <a:ext cx="89175" cy="159975"/>
            </a:xfrm>
            <a:custGeom>
              <a:avLst/>
              <a:gdLst/>
              <a:ahLst/>
              <a:cxnLst/>
              <a:rect l="l" t="t" r="r" b="b"/>
              <a:pathLst>
                <a:path w="3567" h="6399" extrusionOk="0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3"/>
            <p:cNvSpPr/>
            <p:nvPr/>
          </p:nvSpPr>
          <p:spPr>
            <a:xfrm>
              <a:off x="5619100" y="5194175"/>
              <a:ext cx="161850" cy="89775"/>
            </a:xfrm>
            <a:custGeom>
              <a:avLst/>
              <a:gdLst/>
              <a:ahLst/>
              <a:cxnLst/>
              <a:rect l="l" t="t" r="r" b="b"/>
              <a:pathLst>
                <a:path w="6474" h="3591" extrusionOk="0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3"/>
            <p:cNvSpPr/>
            <p:nvPr/>
          </p:nvSpPr>
          <p:spPr>
            <a:xfrm>
              <a:off x="5420075" y="5116000"/>
              <a:ext cx="189300" cy="189925"/>
            </a:xfrm>
            <a:custGeom>
              <a:avLst/>
              <a:gdLst/>
              <a:ahLst/>
              <a:cxnLst/>
              <a:rect l="l" t="t" r="r" b="b"/>
              <a:pathLst>
                <a:path w="7572" h="7597" extrusionOk="0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" name="Google Shape;123;p17"/>
          <p:cNvSpPr txBox="1">
            <a:spLocks/>
          </p:cNvSpPr>
          <p:nvPr/>
        </p:nvSpPr>
        <p:spPr>
          <a:xfrm>
            <a:off x="791463" y="1071370"/>
            <a:ext cx="7057137" cy="80505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bg1"/>
              </a:buClr>
            </a:pPr>
            <a:r>
              <a:rPr lang="en-US" dirty="0" smtClean="0">
                <a:solidFill>
                  <a:schemeClr val="bg1"/>
                </a:solidFill>
                <a:latin typeface="IBM Plex Serif Medium" panose="020B0604020202020204" charset="0"/>
              </a:rPr>
              <a:t>Form</a:t>
            </a:r>
            <a:r>
              <a:rPr lang="en-US" dirty="0" smtClean="0">
                <a:solidFill>
                  <a:srgbClr val="FFC000"/>
                </a:solidFill>
                <a:latin typeface="IBM Plex Serif Medium" panose="020B0604020202020204" charset="0"/>
              </a:rPr>
              <a:t> :  </a:t>
            </a:r>
            <a:r>
              <a:rPr lang="en-US" dirty="0" smtClean="0">
                <a:solidFill>
                  <a:srgbClr val="FF9900"/>
                </a:solidFill>
                <a:latin typeface="IBM Plex Serif Medium" panose="020B0604020202020204" charset="0"/>
              </a:rPr>
              <a:t>subject + have / has +V (past participle)  + object / complement </a:t>
            </a:r>
          </a:p>
          <a:p>
            <a:pPr>
              <a:buClr>
                <a:schemeClr val="bg1"/>
              </a:buClr>
            </a:pPr>
            <a:r>
              <a:rPr lang="en-US" dirty="0" smtClean="0">
                <a:solidFill>
                  <a:srgbClr val="FF9900"/>
                </a:solidFill>
                <a:latin typeface="IBM Plex Serif Medium" panose="020B0604020202020204" charset="0"/>
              </a:rPr>
              <a:t>Example </a:t>
            </a:r>
            <a:r>
              <a:rPr lang="en-US" dirty="0" smtClean="0">
                <a:solidFill>
                  <a:srgbClr val="FFC000"/>
                </a:solidFill>
                <a:latin typeface="IBM Plex Serif Medium" panose="020B0604020202020204" charset="0"/>
              </a:rPr>
              <a:t>: </a:t>
            </a:r>
            <a:r>
              <a:rPr lang="en-US" dirty="0" smtClean="0">
                <a:solidFill>
                  <a:schemeClr val="bg1"/>
                </a:solidFill>
                <a:latin typeface="IBM Plex Serif Medium" panose="020B0604020202020204" charset="0"/>
              </a:rPr>
              <a:t>We have finished two tenses. </a:t>
            </a:r>
          </a:p>
          <a:p>
            <a:pPr>
              <a:buClr>
                <a:schemeClr val="bg1"/>
              </a:buClr>
            </a:pPr>
            <a:r>
              <a:rPr lang="en-US" dirty="0" smtClean="0">
                <a:solidFill>
                  <a:schemeClr val="bg1"/>
                </a:solidFill>
                <a:latin typeface="IBM Plex Serif Medium" panose="020B0604020202020204" charset="0"/>
              </a:rPr>
              <a:t>                      She has completed all the assignments.    </a:t>
            </a:r>
          </a:p>
          <a:p>
            <a:pPr>
              <a:buClr>
                <a:schemeClr val="bg1"/>
              </a:buClr>
            </a:pPr>
            <a:endParaRPr lang="en-US" sz="1800" dirty="0" smtClean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>
              <a:buClr>
                <a:schemeClr val="bg1"/>
              </a:buClr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                      </a:t>
            </a:r>
            <a:endParaRPr lang="en-US" dirty="0" smtClean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 marL="76200">
              <a:spcBef>
                <a:spcPts val="600"/>
              </a:spcBef>
              <a:buSzPts val="2400"/>
            </a:pPr>
            <a:endParaRPr lang="en-US" b="1" dirty="0">
              <a:solidFill>
                <a:srgbClr val="FFC000"/>
              </a:solidFill>
              <a:latin typeface="IBM Plex Serif" panose="020B0604020202020204" charset="0"/>
            </a:endParaRPr>
          </a:p>
        </p:txBody>
      </p:sp>
      <p:sp>
        <p:nvSpPr>
          <p:cNvPr id="30" name="Google Shape;123;p17"/>
          <p:cNvSpPr txBox="1">
            <a:spLocks/>
          </p:cNvSpPr>
          <p:nvPr/>
        </p:nvSpPr>
        <p:spPr>
          <a:xfrm>
            <a:off x="791463" y="2069721"/>
            <a:ext cx="6798521" cy="791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●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marL="76200" indent="0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None/>
            </a:pPr>
            <a:r>
              <a:rPr lang="en-US" sz="1400" dirty="0" smtClean="0">
                <a:solidFill>
                  <a:schemeClr val="bg1"/>
                </a:solidFill>
                <a:latin typeface="IBM Plex Serif Medium" panose="020B0604020202020204" charset="0"/>
              </a:rPr>
              <a:t>Negative </a:t>
            </a:r>
            <a:r>
              <a:rPr lang="en-US" sz="1400" dirty="0" smtClean="0">
                <a:solidFill>
                  <a:srgbClr val="FFC000"/>
                </a:solidFill>
                <a:latin typeface="IBM Plex Serif Medium" panose="020B0604020202020204" charset="0"/>
              </a:rPr>
              <a:t>: </a:t>
            </a:r>
            <a:r>
              <a:rPr lang="en-US" sz="1400" dirty="0">
                <a:solidFill>
                  <a:srgbClr val="FF9900"/>
                </a:solidFill>
                <a:latin typeface="IBM Plex Serif Medium" panose="020B0604020202020204" charset="0"/>
              </a:rPr>
              <a:t>subject + have / has </a:t>
            </a:r>
            <a:r>
              <a:rPr lang="en-US" sz="1400" dirty="0" smtClean="0">
                <a:solidFill>
                  <a:srgbClr val="FF9900"/>
                </a:solidFill>
                <a:latin typeface="IBM Plex Serif Medium" panose="020B0604020202020204" charset="0"/>
              </a:rPr>
              <a:t>+not + V </a:t>
            </a:r>
            <a:r>
              <a:rPr lang="en-US" sz="1400" dirty="0">
                <a:solidFill>
                  <a:srgbClr val="FF9900"/>
                </a:solidFill>
                <a:latin typeface="IBM Plex Serif Medium" panose="020B0604020202020204" charset="0"/>
              </a:rPr>
              <a:t>(past participle)  + object / complement </a:t>
            </a:r>
          </a:p>
          <a:p>
            <a:pPr marL="76200" indent="0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None/>
            </a:pPr>
            <a:r>
              <a:rPr lang="en-US" sz="1400" dirty="0">
                <a:solidFill>
                  <a:srgbClr val="FF9900"/>
                </a:solidFill>
                <a:latin typeface="IBM Plex Serif Medium" panose="020B0604020202020204" charset="0"/>
              </a:rPr>
              <a:t>Example </a:t>
            </a:r>
            <a:r>
              <a:rPr lang="en-US" sz="1400" dirty="0">
                <a:solidFill>
                  <a:srgbClr val="FFC000"/>
                </a:solidFill>
                <a:latin typeface="IBM Plex Serif Medium" panose="020B0604020202020204" charset="0"/>
              </a:rPr>
              <a:t>: </a:t>
            </a:r>
            <a:r>
              <a:rPr lang="en-US" sz="1400" dirty="0">
                <a:solidFill>
                  <a:schemeClr val="bg1"/>
                </a:solidFill>
                <a:latin typeface="IBM Plex Serif Medium" panose="020B0604020202020204" charset="0"/>
              </a:rPr>
              <a:t>We have </a:t>
            </a:r>
            <a:r>
              <a:rPr lang="en-US" sz="1400" dirty="0" smtClean="0">
                <a:solidFill>
                  <a:schemeClr val="bg1"/>
                </a:solidFill>
                <a:latin typeface="IBM Plex Serif Medium" panose="020B0604020202020204" charset="0"/>
              </a:rPr>
              <a:t>not finished all the tenses</a:t>
            </a:r>
            <a:r>
              <a:rPr lang="en-US" sz="1400" dirty="0">
                <a:solidFill>
                  <a:schemeClr val="bg1"/>
                </a:solidFill>
                <a:latin typeface="IBM Plex Serif Medium" panose="020B0604020202020204" charset="0"/>
              </a:rPr>
              <a:t>. </a:t>
            </a:r>
          </a:p>
          <a:p>
            <a:pPr marL="76200" indent="0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None/>
            </a:pPr>
            <a:r>
              <a:rPr lang="en-US" sz="1400" dirty="0" smtClean="0">
                <a:solidFill>
                  <a:schemeClr val="bg1"/>
                </a:solidFill>
                <a:latin typeface="IBM Plex Serif Medium" panose="020B0604020202020204" charset="0"/>
              </a:rPr>
              <a:t>                     </a:t>
            </a:r>
            <a:r>
              <a:rPr lang="en-US" sz="1400" dirty="0">
                <a:solidFill>
                  <a:schemeClr val="bg1"/>
                </a:solidFill>
                <a:latin typeface="IBM Plex Serif Medium" panose="020B0604020202020204" charset="0"/>
              </a:rPr>
              <a:t>She has </a:t>
            </a:r>
            <a:r>
              <a:rPr lang="en-US" sz="1400" dirty="0" smtClean="0">
                <a:solidFill>
                  <a:schemeClr val="bg1"/>
                </a:solidFill>
                <a:latin typeface="IBM Plex Serif Medium" panose="020B0604020202020204" charset="0"/>
              </a:rPr>
              <a:t>not completed the assignment yet.    </a:t>
            </a:r>
            <a:endParaRPr lang="en-US" sz="1400" dirty="0">
              <a:solidFill>
                <a:schemeClr val="bg1"/>
              </a:solidFill>
              <a:latin typeface="IBM Plex Serif Medium" panose="020B0604020202020204" charset="0"/>
            </a:endParaRPr>
          </a:p>
          <a:p>
            <a:pPr marL="0" indent="0">
              <a:buClr>
                <a:schemeClr val="bg1"/>
              </a:buClr>
              <a:buFont typeface="IBM Plex Sans"/>
              <a:buNone/>
            </a:pPr>
            <a:endParaRPr lang="en-US" dirty="0" smtClean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 marL="76200" indent="0">
              <a:buFont typeface="IBM Plex Sans"/>
              <a:buNone/>
            </a:pPr>
            <a:endParaRPr lang="en-US" b="1" dirty="0">
              <a:solidFill>
                <a:srgbClr val="FFC000"/>
              </a:solidFill>
              <a:latin typeface="IBM Plex Serif" panose="020B0604020202020204" charset="0"/>
            </a:endParaRPr>
          </a:p>
        </p:txBody>
      </p:sp>
      <p:sp>
        <p:nvSpPr>
          <p:cNvPr id="31" name="Google Shape;123;p17"/>
          <p:cNvSpPr txBox="1">
            <a:spLocks/>
          </p:cNvSpPr>
          <p:nvPr/>
        </p:nvSpPr>
        <p:spPr>
          <a:xfrm>
            <a:off x="858690" y="3054589"/>
            <a:ext cx="7247085" cy="888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●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marL="76200" indent="0" algn="just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None/>
            </a:pPr>
            <a:r>
              <a:rPr lang="en-US" sz="1400" dirty="0" smtClean="0">
                <a:solidFill>
                  <a:schemeClr val="bg1"/>
                </a:solidFill>
                <a:latin typeface="IBM Plex Serif Medium" panose="020B0604020202020204" charset="0"/>
              </a:rPr>
              <a:t>Interrogative </a:t>
            </a:r>
            <a:r>
              <a:rPr lang="en-US" sz="1400" dirty="0" smtClean="0">
                <a:solidFill>
                  <a:srgbClr val="FFC000"/>
                </a:solidFill>
                <a:latin typeface="IBM Plex Serif Medium" panose="020B0604020202020204" charset="0"/>
              </a:rPr>
              <a:t>: </a:t>
            </a:r>
            <a:r>
              <a:rPr lang="en-US" sz="1400" dirty="0" smtClean="0">
                <a:solidFill>
                  <a:srgbClr val="FF9900"/>
                </a:solidFill>
                <a:latin typeface="IBM Plex Serif Medium" panose="020B0604020202020204" charset="0"/>
              </a:rPr>
              <a:t> </a:t>
            </a:r>
            <a:r>
              <a:rPr lang="en-US" sz="1400" dirty="0">
                <a:solidFill>
                  <a:srgbClr val="FF9900"/>
                </a:solidFill>
                <a:latin typeface="IBM Plex Serif Medium" panose="020B0604020202020204" charset="0"/>
              </a:rPr>
              <a:t>have / has </a:t>
            </a:r>
            <a:r>
              <a:rPr lang="en-US" sz="1400" dirty="0" smtClean="0">
                <a:solidFill>
                  <a:srgbClr val="FF9900"/>
                </a:solidFill>
                <a:latin typeface="IBM Plex Serif Medium" panose="020B0604020202020204" charset="0"/>
              </a:rPr>
              <a:t>+subject </a:t>
            </a:r>
            <a:r>
              <a:rPr lang="en-US" sz="1400" dirty="0">
                <a:solidFill>
                  <a:srgbClr val="FF9900"/>
                </a:solidFill>
                <a:latin typeface="IBM Plex Serif Medium" panose="020B0604020202020204" charset="0"/>
              </a:rPr>
              <a:t>+ V (past participle)  + object / </a:t>
            </a:r>
            <a:r>
              <a:rPr lang="en-US" sz="1400" dirty="0" smtClean="0">
                <a:solidFill>
                  <a:srgbClr val="FF9900"/>
                </a:solidFill>
                <a:latin typeface="IBM Plex Serif Medium" panose="020B0604020202020204" charset="0"/>
              </a:rPr>
              <a:t>complement? </a:t>
            </a:r>
            <a:endParaRPr lang="en-US" sz="1400" dirty="0">
              <a:solidFill>
                <a:srgbClr val="FF9900"/>
              </a:solidFill>
              <a:latin typeface="IBM Plex Serif Medium" panose="020B0604020202020204" charset="0"/>
            </a:endParaRPr>
          </a:p>
          <a:p>
            <a:pPr marL="76200" indent="0" algn="just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None/>
            </a:pPr>
            <a:r>
              <a:rPr lang="en-US" sz="1400" dirty="0">
                <a:solidFill>
                  <a:srgbClr val="FF9900"/>
                </a:solidFill>
                <a:latin typeface="IBM Plex Serif Medium" panose="020B0604020202020204" charset="0"/>
              </a:rPr>
              <a:t>Example </a:t>
            </a:r>
            <a:r>
              <a:rPr lang="en-US" sz="1400" dirty="0">
                <a:solidFill>
                  <a:srgbClr val="FFC000"/>
                </a:solidFill>
                <a:latin typeface="IBM Plex Serif Medium" panose="020B0604020202020204" charset="0"/>
              </a:rPr>
              <a:t>: </a:t>
            </a:r>
            <a:r>
              <a:rPr lang="en-US" sz="1400" dirty="0" smtClean="0">
                <a:solidFill>
                  <a:srgbClr val="FFC000"/>
                </a:solidFill>
                <a:latin typeface="IBM Plex Serif Medium" panose="020B0604020202020204" charset="0"/>
              </a:rPr>
              <a:t>          </a:t>
            </a:r>
            <a:r>
              <a:rPr lang="en-US" sz="1400" dirty="0" smtClean="0">
                <a:solidFill>
                  <a:schemeClr val="bg1"/>
                </a:solidFill>
                <a:latin typeface="IBM Plex Serif Medium" panose="020B0604020202020204" charset="0"/>
              </a:rPr>
              <a:t>Have we finished the tenses? </a:t>
            </a:r>
            <a:endParaRPr lang="en-US" sz="1400" dirty="0">
              <a:solidFill>
                <a:schemeClr val="bg1"/>
              </a:solidFill>
              <a:latin typeface="IBM Plex Serif Medium" panose="020B0604020202020204" charset="0"/>
            </a:endParaRPr>
          </a:p>
          <a:p>
            <a:pPr marL="76200" indent="0" algn="just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IBM Plex Serif Medium" panose="020B0604020202020204" charset="0"/>
              </a:rPr>
              <a:t>                     </a:t>
            </a:r>
            <a:r>
              <a:rPr lang="en-US" sz="1400" dirty="0" smtClean="0">
                <a:solidFill>
                  <a:schemeClr val="bg1"/>
                </a:solidFill>
                <a:latin typeface="IBM Plex Serif Medium" panose="020B0604020202020204" charset="0"/>
              </a:rPr>
              <a:t>          Has he submitted any new evidence?     </a:t>
            </a:r>
            <a:endParaRPr lang="en-US" sz="1400" dirty="0">
              <a:solidFill>
                <a:schemeClr val="bg1"/>
              </a:solidFill>
              <a:latin typeface="IBM Plex Serif Medium" panose="020B0604020202020204" charset="0"/>
            </a:endParaRPr>
          </a:p>
          <a:p>
            <a:pPr marL="0" indent="0">
              <a:buClr>
                <a:schemeClr val="bg1"/>
              </a:buClr>
              <a:buNone/>
            </a:pPr>
            <a:endParaRPr lang="en-US" b="1" dirty="0">
              <a:solidFill>
                <a:srgbClr val="FFC000"/>
              </a:solidFill>
              <a:latin typeface="IBM Plex Serif" panose="020B060402020202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3"/>
          <p:cNvSpPr txBox="1">
            <a:spLocks noGrp="1"/>
          </p:cNvSpPr>
          <p:nvPr>
            <p:ph type="title"/>
          </p:nvPr>
        </p:nvSpPr>
        <p:spPr>
          <a:xfrm>
            <a:off x="791463" y="494301"/>
            <a:ext cx="6718200" cy="485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Present Perfect Tense </a:t>
            </a:r>
            <a:endParaRPr dirty="0"/>
          </a:p>
        </p:txBody>
      </p:sp>
      <p:sp>
        <p:nvSpPr>
          <p:cNvPr id="209" name="Google Shape;209;p23"/>
          <p:cNvSpPr txBox="1">
            <a:spLocks noGrp="1"/>
          </p:cNvSpPr>
          <p:nvPr>
            <p:ph type="sldNum" idx="12"/>
          </p:nvPr>
        </p:nvSpPr>
        <p:spPr>
          <a:xfrm>
            <a:off x="8328327" y="4338350"/>
            <a:ext cx="242700" cy="259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grpSp>
        <p:nvGrpSpPr>
          <p:cNvPr id="210" name="Google Shape;210;p23"/>
          <p:cNvGrpSpPr/>
          <p:nvPr/>
        </p:nvGrpSpPr>
        <p:grpSpPr>
          <a:xfrm>
            <a:off x="8274995" y="339237"/>
            <a:ext cx="533460" cy="511717"/>
            <a:chOff x="5241175" y="4959100"/>
            <a:chExt cx="539775" cy="517775"/>
          </a:xfrm>
        </p:grpSpPr>
        <p:sp>
          <p:nvSpPr>
            <p:cNvPr id="211" name="Google Shape;211;p23"/>
            <p:cNvSpPr/>
            <p:nvPr/>
          </p:nvSpPr>
          <p:spPr>
            <a:xfrm>
              <a:off x="5575150" y="4959100"/>
              <a:ext cx="161225" cy="178300"/>
            </a:xfrm>
            <a:custGeom>
              <a:avLst/>
              <a:gdLst/>
              <a:ahLst/>
              <a:cxnLst/>
              <a:rect l="l" t="t" r="r" b="b"/>
              <a:pathLst>
                <a:path w="6449" h="7132" extrusionOk="0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3"/>
            <p:cNvSpPr/>
            <p:nvPr/>
          </p:nvSpPr>
          <p:spPr>
            <a:xfrm>
              <a:off x="5330925" y="4985350"/>
              <a:ext cx="128250" cy="148400"/>
            </a:xfrm>
            <a:custGeom>
              <a:avLst/>
              <a:gdLst/>
              <a:ahLst/>
              <a:cxnLst/>
              <a:rect l="l" t="t" r="r" b="b"/>
              <a:pathLst>
                <a:path w="5130" h="5936" extrusionOk="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3"/>
            <p:cNvSpPr/>
            <p:nvPr/>
          </p:nvSpPr>
          <p:spPr>
            <a:xfrm>
              <a:off x="5241175" y="5241175"/>
              <a:ext cx="180125" cy="109325"/>
            </a:xfrm>
            <a:custGeom>
              <a:avLst/>
              <a:gdLst/>
              <a:ahLst/>
              <a:cxnLst/>
              <a:rect l="l" t="t" r="r" b="b"/>
              <a:pathLst>
                <a:path w="7205" h="4373" extrusionOk="0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3"/>
            <p:cNvSpPr/>
            <p:nvPr/>
          </p:nvSpPr>
          <p:spPr>
            <a:xfrm>
              <a:off x="5461575" y="5316900"/>
              <a:ext cx="89175" cy="159975"/>
            </a:xfrm>
            <a:custGeom>
              <a:avLst/>
              <a:gdLst/>
              <a:ahLst/>
              <a:cxnLst/>
              <a:rect l="l" t="t" r="r" b="b"/>
              <a:pathLst>
                <a:path w="3567" h="6399" extrusionOk="0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3"/>
            <p:cNvSpPr/>
            <p:nvPr/>
          </p:nvSpPr>
          <p:spPr>
            <a:xfrm>
              <a:off x="5619100" y="5194175"/>
              <a:ext cx="161850" cy="89775"/>
            </a:xfrm>
            <a:custGeom>
              <a:avLst/>
              <a:gdLst/>
              <a:ahLst/>
              <a:cxnLst/>
              <a:rect l="l" t="t" r="r" b="b"/>
              <a:pathLst>
                <a:path w="6474" h="3591" extrusionOk="0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3"/>
            <p:cNvSpPr/>
            <p:nvPr/>
          </p:nvSpPr>
          <p:spPr>
            <a:xfrm>
              <a:off x="5420075" y="5116000"/>
              <a:ext cx="189300" cy="189925"/>
            </a:xfrm>
            <a:custGeom>
              <a:avLst/>
              <a:gdLst/>
              <a:ahLst/>
              <a:cxnLst/>
              <a:rect l="l" t="t" r="r" b="b"/>
              <a:pathLst>
                <a:path w="7572" h="7597" extrusionOk="0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" name="Google Shape;123;p17"/>
          <p:cNvSpPr txBox="1">
            <a:spLocks/>
          </p:cNvSpPr>
          <p:nvPr/>
        </p:nvSpPr>
        <p:spPr>
          <a:xfrm>
            <a:off x="791463" y="1071370"/>
            <a:ext cx="7857036" cy="326698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bg1"/>
              </a:buClr>
            </a:pPr>
            <a:r>
              <a:rPr lang="en-US" dirty="0" smtClean="0">
                <a:solidFill>
                  <a:schemeClr val="bg1"/>
                </a:solidFill>
                <a:latin typeface="IBM Plex Serif Medium" panose="020B0604020202020204" charset="0"/>
              </a:rPr>
              <a:t>Uses: </a:t>
            </a:r>
            <a:r>
              <a:rPr lang="en-US" dirty="0" smtClean="0">
                <a:solidFill>
                  <a:srgbClr val="FF9900"/>
                </a:solidFill>
                <a:latin typeface="IBM Plex Serif Medium" panose="020B0604020202020204" charset="0"/>
              </a:rPr>
              <a:t>Present perfect tense is used</a:t>
            </a:r>
            <a:r>
              <a:rPr lang="en-US" dirty="0">
                <a:solidFill>
                  <a:schemeClr val="bg1"/>
                </a:solidFill>
                <a:latin typeface="IBM Plex Serif Medium" panose="020B0604020202020204" charset="0"/>
              </a:rPr>
              <a:t> </a:t>
            </a:r>
            <a:r>
              <a:rPr lang="en-US" dirty="0">
                <a:solidFill>
                  <a:srgbClr val="FF9900"/>
                </a:solidFill>
                <a:latin typeface="IBM Plex Serif Medium" panose="020B0604020202020204" charset="0"/>
              </a:rPr>
              <a:t>to express an action </a:t>
            </a:r>
            <a:r>
              <a:rPr lang="en-US" dirty="0" smtClean="0">
                <a:solidFill>
                  <a:srgbClr val="FF9900"/>
                </a:solidFill>
                <a:latin typeface="IBM Plex Serif Medium" panose="020B0604020202020204" charset="0"/>
              </a:rPr>
              <a:t>–</a:t>
            </a:r>
          </a:p>
          <a:p>
            <a:pPr>
              <a:buClr>
                <a:schemeClr val="bg1"/>
              </a:buClr>
            </a:pPr>
            <a:endParaRPr lang="en-US" dirty="0" smtClean="0">
              <a:solidFill>
                <a:srgbClr val="FF9900"/>
              </a:solidFill>
              <a:latin typeface="IBM Plex Serif Medium" panose="020B0604020202020204" charset="0"/>
            </a:endParaRPr>
          </a:p>
          <a:p>
            <a:pPr>
              <a:buClr>
                <a:schemeClr val="bg1"/>
              </a:buClr>
            </a:pPr>
            <a:r>
              <a:rPr lang="en-US" dirty="0">
                <a:solidFill>
                  <a:schemeClr val="bg1"/>
                </a:solidFill>
                <a:latin typeface="IBM Plex Serif Medium" panose="020B0604020202020204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IBM Plex Serif Medium" panose="020B0604020202020204" charset="0"/>
              </a:rPr>
              <a:t>                           </a:t>
            </a:r>
            <a:r>
              <a:rPr lang="en-US" dirty="0" smtClean="0">
                <a:solidFill>
                  <a:srgbClr val="FF9900"/>
                </a:solidFill>
                <a:latin typeface="IBM Plex Serif Medium" panose="020B0604020202020204" charset="0"/>
              </a:rPr>
              <a:t>a) very recently completed.</a:t>
            </a:r>
          </a:p>
          <a:p>
            <a:pPr>
              <a:buClr>
                <a:schemeClr val="bg1"/>
              </a:buClr>
            </a:pPr>
            <a:r>
              <a:rPr lang="en-US" dirty="0">
                <a:solidFill>
                  <a:schemeClr val="bg1"/>
                </a:solidFill>
                <a:latin typeface="IBM Plex Serif Medium" panose="020B0604020202020204" charset="0"/>
              </a:rPr>
              <a:t> </a:t>
            </a:r>
            <a:r>
              <a:rPr lang="en-US" dirty="0" smtClean="0">
                <a:solidFill>
                  <a:srgbClr val="FF9900"/>
                </a:solidFill>
                <a:latin typeface="IBM Plex Serif Medium" panose="020B0604020202020204" charset="0"/>
              </a:rPr>
              <a:t>For example: </a:t>
            </a:r>
            <a:r>
              <a:rPr lang="en-US" dirty="0" smtClean="0">
                <a:solidFill>
                  <a:schemeClr val="bg1"/>
                </a:solidFill>
                <a:latin typeface="IBM Plex Serif Medium" panose="020B0604020202020204" charset="0"/>
              </a:rPr>
              <a:t>They have just arrived.      </a:t>
            </a:r>
          </a:p>
          <a:p>
            <a:pPr>
              <a:buClr>
                <a:schemeClr val="bg1"/>
              </a:buClr>
            </a:pPr>
            <a:r>
              <a:rPr lang="en-US" dirty="0">
                <a:solidFill>
                  <a:schemeClr val="bg1"/>
                </a:solidFill>
                <a:latin typeface="IBM Plex Serif Medium" panose="020B0604020202020204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IBM Plex Serif Medium" panose="020B0604020202020204" charset="0"/>
              </a:rPr>
              <a:t>                           </a:t>
            </a:r>
          </a:p>
          <a:p>
            <a:pPr>
              <a:buClr>
                <a:schemeClr val="bg1"/>
              </a:buClr>
            </a:pPr>
            <a:endParaRPr lang="en-US" dirty="0">
              <a:solidFill>
                <a:schemeClr val="bg1"/>
              </a:solidFill>
              <a:latin typeface="IBM Plex Serif Medium" panose="020B0604020202020204" charset="0"/>
            </a:endParaRPr>
          </a:p>
          <a:p>
            <a:pPr>
              <a:buClr>
                <a:schemeClr val="bg1"/>
              </a:buClr>
            </a:pPr>
            <a:r>
              <a:rPr lang="en-US" dirty="0" smtClean="0">
                <a:solidFill>
                  <a:schemeClr val="bg1"/>
                </a:solidFill>
                <a:latin typeface="IBM Plex Serif Medium" panose="020B0604020202020204" charset="0"/>
              </a:rPr>
              <a:t>                           </a:t>
            </a:r>
            <a:r>
              <a:rPr lang="en-US" dirty="0" smtClean="0">
                <a:solidFill>
                  <a:srgbClr val="FF9900"/>
                </a:solidFill>
                <a:latin typeface="IBM Plex Serif Medium" panose="020B0604020202020204" charset="0"/>
              </a:rPr>
              <a:t>b)occurred in the past but whose effects can be felt at the moment of speaking  </a:t>
            </a:r>
            <a:endParaRPr lang="en-US" dirty="0">
              <a:solidFill>
                <a:srgbClr val="FF9900"/>
              </a:solidFill>
              <a:latin typeface="IBM Plex Serif Medium" panose="020B0604020202020204" charset="0"/>
            </a:endParaRPr>
          </a:p>
          <a:p>
            <a:pPr>
              <a:buClr>
                <a:schemeClr val="bg1"/>
              </a:buClr>
            </a:pPr>
            <a:r>
              <a:rPr lang="en-US" dirty="0">
                <a:solidFill>
                  <a:schemeClr val="bg1"/>
                </a:solidFill>
                <a:latin typeface="IBM Plex Serif Medium" panose="020B0604020202020204" charset="0"/>
              </a:rPr>
              <a:t> </a:t>
            </a:r>
            <a:r>
              <a:rPr lang="en-US" dirty="0" smtClean="0">
                <a:solidFill>
                  <a:srgbClr val="FF9900"/>
                </a:solidFill>
                <a:latin typeface="IBM Plex Serif Medium" panose="020B0604020202020204" charset="0"/>
              </a:rPr>
              <a:t>For </a:t>
            </a:r>
            <a:r>
              <a:rPr lang="en-US" dirty="0">
                <a:solidFill>
                  <a:srgbClr val="FF9900"/>
                </a:solidFill>
                <a:latin typeface="IBM Plex Serif Medium" panose="020B0604020202020204" charset="0"/>
              </a:rPr>
              <a:t>example</a:t>
            </a:r>
            <a:r>
              <a:rPr lang="en-US" dirty="0" smtClean="0">
                <a:solidFill>
                  <a:srgbClr val="FF9900"/>
                </a:solidFill>
                <a:latin typeface="IBM Plex Serif Medium" panose="020B0604020202020204" charset="0"/>
              </a:rPr>
              <a:t>: </a:t>
            </a:r>
            <a:r>
              <a:rPr lang="en-US" dirty="0" smtClean="0">
                <a:solidFill>
                  <a:schemeClr val="bg1"/>
                </a:solidFill>
                <a:latin typeface="IBM Plex Serif Medium" panose="020B0604020202020204" charset="0"/>
              </a:rPr>
              <a:t>I have had my lunch. (</a:t>
            </a:r>
            <a:r>
              <a:rPr lang="en-US" i="1" dirty="0" smtClean="0">
                <a:solidFill>
                  <a:schemeClr val="bg1"/>
                </a:solidFill>
                <a:latin typeface="IBM Plex Serif Medium" panose="020B0604020202020204" charset="0"/>
              </a:rPr>
              <a:t>I’m not hungry now</a:t>
            </a:r>
            <a:r>
              <a:rPr lang="en-US" dirty="0" smtClean="0">
                <a:solidFill>
                  <a:schemeClr val="bg1"/>
                </a:solidFill>
                <a:latin typeface="IBM Plex Serif Medium" panose="020B0604020202020204" charset="0"/>
              </a:rPr>
              <a:t>)   </a:t>
            </a:r>
          </a:p>
          <a:p>
            <a:pPr>
              <a:buClr>
                <a:schemeClr val="bg1"/>
              </a:buClr>
            </a:pPr>
            <a:r>
              <a:rPr lang="en-US" dirty="0">
                <a:solidFill>
                  <a:schemeClr val="bg1"/>
                </a:solidFill>
                <a:latin typeface="IBM Plex Serif Medium" panose="020B0604020202020204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IBM Plex Serif Medium" panose="020B0604020202020204" charset="0"/>
              </a:rPr>
              <a:t>                            I have already applied. (</a:t>
            </a:r>
            <a:r>
              <a:rPr lang="en-US" i="1" dirty="0" smtClean="0">
                <a:solidFill>
                  <a:schemeClr val="bg1"/>
                </a:solidFill>
                <a:latin typeface="IBM Plex Serif Medium" panose="020B0604020202020204" charset="0"/>
              </a:rPr>
              <a:t>I need not apply now</a:t>
            </a:r>
            <a:r>
              <a:rPr lang="en-US" dirty="0" smtClean="0">
                <a:solidFill>
                  <a:schemeClr val="bg1"/>
                </a:solidFill>
                <a:latin typeface="IBM Plex Serif Medium" panose="020B0604020202020204" charset="0"/>
              </a:rPr>
              <a:t>)    </a:t>
            </a:r>
          </a:p>
          <a:p>
            <a:pPr>
              <a:buClr>
                <a:schemeClr val="bg1"/>
              </a:buClr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                      </a:t>
            </a:r>
            <a:endParaRPr lang="en-US" dirty="0" smtClean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 marL="76200">
              <a:spcBef>
                <a:spcPts val="600"/>
              </a:spcBef>
              <a:buSzPts val="2400"/>
            </a:pPr>
            <a:endParaRPr lang="en-US" b="1" dirty="0">
              <a:solidFill>
                <a:srgbClr val="FFC000"/>
              </a:solidFill>
              <a:latin typeface="IBM Plex Serif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0466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3"/>
          <p:cNvSpPr txBox="1">
            <a:spLocks noGrp="1"/>
          </p:cNvSpPr>
          <p:nvPr>
            <p:ph type="title"/>
          </p:nvPr>
        </p:nvSpPr>
        <p:spPr>
          <a:xfrm>
            <a:off x="791463" y="494301"/>
            <a:ext cx="6718200" cy="485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Present Perfect Continuous Tense </a:t>
            </a:r>
            <a:endParaRPr dirty="0"/>
          </a:p>
        </p:txBody>
      </p:sp>
      <p:sp>
        <p:nvSpPr>
          <p:cNvPr id="209" name="Google Shape;209;p23"/>
          <p:cNvSpPr txBox="1">
            <a:spLocks noGrp="1"/>
          </p:cNvSpPr>
          <p:nvPr>
            <p:ph type="sldNum" idx="12"/>
          </p:nvPr>
        </p:nvSpPr>
        <p:spPr>
          <a:xfrm>
            <a:off x="8328327" y="4338350"/>
            <a:ext cx="242700" cy="259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sp>
        <p:nvSpPr>
          <p:cNvPr id="29" name="Google Shape;123;p17"/>
          <p:cNvSpPr txBox="1">
            <a:spLocks/>
          </p:cNvSpPr>
          <p:nvPr/>
        </p:nvSpPr>
        <p:spPr>
          <a:xfrm>
            <a:off x="791463" y="1071370"/>
            <a:ext cx="7057137" cy="80505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bg1"/>
              </a:buClr>
            </a:pPr>
            <a:r>
              <a:rPr lang="en-US" dirty="0" smtClean="0">
                <a:solidFill>
                  <a:schemeClr val="bg1"/>
                </a:solidFill>
                <a:latin typeface="IBM Plex Serif Medium" panose="020B0604020202020204" charset="0"/>
              </a:rPr>
              <a:t>Form</a:t>
            </a:r>
            <a:r>
              <a:rPr lang="en-US" dirty="0" smtClean="0">
                <a:solidFill>
                  <a:srgbClr val="FFC000"/>
                </a:solidFill>
                <a:latin typeface="IBM Plex Serif Medium" panose="020B0604020202020204" charset="0"/>
              </a:rPr>
              <a:t> :  </a:t>
            </a:r>
            <a:r>
              <a:rPr lang="en-US" dirty="0" smtClean="0">
                <a:solidFill>
                  <a:srgbClr val="FF9900"/>
                </a:solidFill>
                <a:latin typeface="IBM Plex Serif Medium" panose="020B0604020202020204" charset="0"/>
              </a:rPr>
              <a:t>subject + have / has + been + V (+</a:t>
            </a:r>
            <a:r>
              <a:rPr lang="en-US" dirty="0" err="1" smtClean="0">
                <a:solidFill>
                  <a:srgbClr val="FF9900"/>
                </a:solidFill>
                <a:latin typeface="IBM Plex Serif Medium" panose="020B0604020202020204" charset="0"/>
              </a:rPr>
              <a:t>ing</a:t>
            </a:r>
            <a:r>
              <a:rPr lang="en-US" dirty="0" smtClean="0">
                <a:solidFill>
                  <a:srgbClr val="FF9900"/>
                </a:solidFill>
                <a:latin typeface="IBM Plex Serif Medium" panose="020B0604020202020204" charset="0"/>
              </a:rPr>
              <a:t>)  + object / complement </a:t>
            </a:r>
          </a:p>
          <a:p>
            <a:pPr>
              <a:buClr>
                <a:schemeClr val="bg1"/>
              </a:buClr>
            </a:pPr>
            <a:r>
              <a:rPr lang="en-US" dirty="0" smtClean="0">
                <a:solidFill>
                  <a:srgbClr val="FF9900"/>
                </a:solidFill>
                <a:latin typeface="IBM Plex Serif Medium" panose="020B0604020202020204" charset="0"/>
              </a:rPr>
              <a:t>Example </a:t>
            </a:r>
            <a:r>
              <a:rPr lang="en-US" dirty="0" smtClean="0">
                <a:solidFill>
                  <a:srgbClr val="FFC000"/>
                </a:solidFill>
                <a:latin typeface="IBM Plex Serif Medium" panose="020B0604020202020204" charset="0"/>
              </a:rPr>
              <a:t>: </a:t>
            </a:r>
            <a:r>
              <a:rPr lang="en-US" dirty="0" smtClean="0">
                <a:solidFill>
                  <a:schemeClr val="bg1"/>
                </a:solidFill>
                <a:latin typeface="IBM Plex Serif Medium" panose="020B0604020202020204" charset="0"/>
              </a:rPr>
              <a:t>We have been studying tenses for two weeks. </a:t>
            </a:r>
          </a:p>
          <a:p>
            <a:pPr>
              <a:buClr>
                <a:schemeClr val="bg1"/>
              </a:buClr>
            </a:pPr>
            <a:r>
              <a:rPr lang="en-US" dirty="0" smtClean="0">
                <a:solidFill>
                  <a:schemeClr val="bg1"/>
                </a:solidFill>
                <a:latin typeface="IBM Plex Serif Medium" panose="020B0604020202020204" charset="0"/>
              </a:rPr>
              <a:t>                      He has been teaching tenses since last month.    </a:t>
            </a:r>
          </a:p>
          <a:p>
            <a:pPr>
              <a:buClr>
                <a:schemeClr val="bg1"/>
              </a:buClr>
            </a:pPr>
            <a:endParaRPr lang="en-US" sz="1800" dirty="0" smtClean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>
              <a:buClr>
                <a:schemeClr val="bg1"/>
              </a:buClr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                      </a:t>
            </a:r>
            <a:endParaRPr lang="en-US" dirty="0" smtClean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 marL="76200">
              <a:spcBef>
                <a:spcPts val="600"/>
              </a:spcBef>
              <a:buSzPts val="2400"/>
            </a:pPr>
            <a:endParaRPr lang="en-US" b="1" dirty="0">
              <a:solidFill>
                <a:srgbClr val="FFC000"/>
              </a:solidFill>
              <a:latin typeface="IBM Plex Serif" panose="020B0604020202020204" charset="0"/>
            </a:endParaRPr>
          </a:p>
        </p:txBody>
      </p:sp>
      <p:sp>
        <p:nvSpPr>
          <p:cNvPr id="30" name="Google Shape;123;p17"/>
          <p:cNvSpPr txBox="1">
            <a:spLocks/>
          </p:cNvSpPr>
          <p:nvPr/>
        </p:nvSpPr>
        <p:spPr>
          <a:xfrm>
            <a:off x="791463" y="2069721"/>
            <a:ext cx="7133337" cy="883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●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marL="76200" indent="0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None/>
            </a:pPr>
            <a:r>
              <a:rPr lang="en-US" sz="1400" dirty="0" smtClean="0">
                <a:solidFill>
                  <a:schemeClr val="bg1"/>
                </a:solidFill>
                <a:latin typeface="IBM Plex Serif Medium" panose="020B0604020202020204" charset="0"/>
              </a:rPr>
              <a:t>Negative </a:t>
            </a:r>
            <a:r>
              <a:rPr lang="en-US" sz="1400" dirty="0" smtClean="0">
                <a:solidFill>
                  <a:srgbClr val="FFC000"/>
                </a:solidFill>
                <a:latin typeface="IBM Plex Serif Medium" panose="020B0604020202020204" charset="0"/>
              </a:rPr>
              <a:t>: </a:t>
            </a:r>
            <a:r>
              <a:rPr lang="en-US" sz="1400" dirty="0">
                <a:solidFill>
                  <a:srgbClr val="FF9900"/>
                </a:solidFill>
                <a:latin typeface="IBM Plex Serif Medium" panose="020B0604020202020204" charset="0"/>
              </a:rPr>
              <a:t>subject + have / has </a:t>
            </a:r>
            <a:r>
              <a:rPr lang="en-US" sz="1400" dirty="0" smtClean="0">
                <a:solidFill>
                  <a:srgbClr val="FF9900"/>
                </a:solidFill>
                <a:latin typeface="IBM Plex Serif Medium" panose="020B0604020202020204" charset="0"/>
              </a:rPr>
              <a:t>+not + been </a:t>
            </a:r>
            <a:r>
              <a:rPr lang="en-US" sz="1400" dirty="0">
                <a:solidFill>
                  <a:srgbClr val="FF9900"/>
                </a:solidFill>
                <a:latin typeface="IBM Plex Serif Medium" panose="020B0604020202020204" charset="0"/>
              </a:rPr>
              <a:t>+ V (+</a:t>
            </a:r>
            <a:r>
              <a:rPr lang="en-US" sz="1400" dirty="0" err="1">
                <a:solidFill>
                  <a:srgbClr val="FF9900"/>
                </a:solidFill>
                <a:latin typeface="IBM Plex Serif Medium" panose="020B0604020202020204" charset="0"/>
              </a:rPr>
              <a:t>ing</a:t>
            </a:r>
            <a:r>
              <a:rPr lang="en-US" sz="1400" dirty="0">
                <a:solidFill>
                  <a:srgbClr val="FF9900"/>
                </a:solidFill>
                <a:latin typeface="IBM Plex Serif Medium" panose="020B0604020202020204" charset="0"/>
              </a:rPr>
              <a:t>)  + object / complement </a:t>
            </a:r>
            <a:endParaRPr lang="en-US" sz="1400" dirty="0" smtClean="0">
              <a:solidFill>
                <a:srgbClr val="FF9900"/>
              </a:solidFill>
              <a:latin typeface="IBM Plex Serif Medium" panose="020B0604020202020204" charset="0"/>
            </a:endParaRPr>
          </a:p>
          <a:p>
            <a:pPr marL="76200" indent="0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None/>
            </a:pPr>
            <a:r>
              <a:rPr lang="en-US" sz="1400" dirty="0" smtClean="0">
                <a:solidFill>
                  <a:srgbClr val="FF9900"/>
                </a:solidFill>
                <a:latin typeface="IBM Plex Serif Medium" panose="020B0604020202020204" charset="0"/>
              </a:rPr>
              <a:t>Example </a:t>
            </a:r>
            <a:r>
              <a:rPr lang="en-US" sz="1400" dirty="0">
                <a:solidFill>
                  <a:srgbClr val="FFC000"/>
                </a:solidFill>
                <a:latin typeface="IBM Plex Serif Medium" panose="020B0604020202020204" charset="0"/>
              </a:rPr>
              <a:t>: </a:t>
            </a:r>
            <a:r>
              <a:rPr lang="en-US" sz="1400" dirty="0">
                <a:solidFill>
                  <a:schemeClr val="bg1"/>
                </a:solidFill>
                <a:latin typeface="IBM Plex Serif Medium" panose="020B0604020202020204" charset="0"/>
              </a:rPr>
              <a:t>We have </a:t>
            </a:r>
            <a:r>
              <a:rPr lang="en-US" sz="1400" dirty="0" smtClean="0">
                <a:solidFill>
                  <a:schemeClr val="bg1"/>
                </a:solidFill>
                <a:latin typeface="IBM Plex Serif Medium" panose="020B0604020202020204" charset="0"/>
              </a:rPr>
              <a:t>not been </a:t>
            </a:r>
            <a:r>
              <a:rPr lang="en-US" sz="1400" dirty="0">
                <a:solidFill>
                  <a:schemeClr val="bg1"/>
                </a:solidFill>
                <a:latin typeface="IBM Plex Serif Medium" panose="020B0604020202020204" charset="0"/>
              </a:rPr>
              <a:t>studying tenses for two weeks. </a:t>
            </a:r>
          </a:p>
          <a:p>
            <a:pPr marL="76200" indent="0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IBM Plex Serif Medium" panose="020B0604020202020204" charset="0"/>
              </a:rPr>
              <a:t>           </a:t>
            </a:r>
            <a:r>
              <a:rPr lang="en-US" sz="1400" dirty="0" smtClean="0">
                <a:solidFill>
                  <a:schemeClr val="bg1"/>
                </a:solidFill>
                <a:latin typeface="IBM Plex Serif Medium" panose="020B0604020202020204" charset="0"/>
              </a:rPr>
              <a:t>           He </a:t>
            </a:r>
            <a:r>
              <a:rPr lang="en-US" sz="1400" dirty="0">
                <a:solidFill>
                  <a:schemeClr val="bg1"/>
                </a:solidFill>
                <a:latin typeface="IBM Plex Serif Medium" panose="020B0604020202020204" charset="0"/>
              </a:rPr>
              <a:t>has </a:t>
            </a:r>
            <a:r>
              <a:rPr lang="en-US" sz="1400" dirty="0" smtClean="0">
                <a:solidFill>
                  <a:schemeClr val="bg1"/>
                </a:solidFill>
                <a:latin typeface="IBM Plex Serif Medium" panose="020B0604020202020204" charset="0"/>
              </a:rPr>
              <a:t>not been </a:t>
            </a:r>
            <a:r>
              <a:rPr lang="en-US" sz="1400" dirty="0">
                <a:solidFill>
                  <a:schemeClr val="bg1"/>
                </a:solidFill>
                <a:latin typeface="IBM Plex Serif Medium" panose="020B0604020202020204" charset="0"/>
              </a:rPr>
              <a:t>teaching tenses since last month</a:t>
            </a:r>
            <a:endParaRPr lang="en-US" dirty="0" smtClean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 marL="76200" indent="0">
              <a:buFont typeface="IBM Plex Sans"/>
              <a:buNone/>
            </a:pPr>
            <a:endParaRPr lang="en-US" b="1" dirty="0">
              <a:solidFill>
                <a:srgbClr val="FFC000"/>
              </a:solidFill>
              <a:latin typeface="IBM Plex Serif" panose="020B0604020202020204" charset="0"/>
            </a:endParaRPr>
          </a:p>
        </p:txBody>
      </p:sp>
      <p:sp>
        <p:nvSpPr>
          <p:cNvPr id="31" name="Google Shape;123;p17"/>
          <p:cNvSpPr txBox="1">
            <a:spLocks/>
          </p:cNvSpPr>
          <p:nvPr/>
        </p:nvSpPr>
        <p:spPr>
          <a:xfrm>
            <a:off x="858690" y="3054589"/>
            <a:ext cx="7247085" cy="888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●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marL="76200" indent="0" algn="just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None/>
            </a:pPr>
            <a:r>
              <a:rPr lang="en-US" sz="1400" dirty="0" smtClean="0">
                <a:solidFill>
                  <a:schemeClr val="bg1"/>
                </a:solidFill>
                <a:latin typeface="IBM Plex Serif Medium" panose="020B0604020202020204" charset="0"/>
              </a:rPr>
              <a:t>Interrogative </a:t>
            </a:r>
            <a:r>
              <a:rPr lang="en-US" sz="1400" dirty="0" smtClean="0">
                <a:solidFill>
                  <a:srgbClr val="FFC000"/>
                </a:solidFill>
                <a:latin typeface="IBM Plex Serif Medium" panose="020B0604020202020204" charset="0"/>
              </a:rPr>
              <a:t>: </a:t>
            </a:r>
            <a:r>
              <a:rPr lang="en-US" sz="1400" dirty="0" smtClean="0">
                <a:solidFill>
                  <a:srgbClr val="FF9900"/>
                </a:solidFill>
                <a:latin typeface="IBM Plex Serif Medium" panose="020B0604020202020204" charset="0"/>
              </a:rPr>
              <a:t> </a:t>
            </a:r>
            <a:r>
              <a:rPr lang="en-US" sz="1400" dirty="0">
                <a:solidFill>
                  <a:srgbClr val="FF9900"/>
                </a:solidFill>
                <a:latin typeface="IBM Plex Serif Medium" panose="020B0604020202020204" charset="0"/>
              </a:rPr>
              <a:t>have / has </a:t>
            </a:r>
            <a:r>
              <a:rPr lang="en-US" sz="1400" dirty="0" smtClean="0">
                <a:solidFill>
                  <a:srgbClr val="FF9900"/>
                </a:solidFill>
                <a:latin typeface="IBM Plex Serif Medium" panose="020B0604020202020204" charset="0"/>
              </a:rPr>
              <a:t>+subject </a:t>
            </a:r>
            <a:r>
              <a:rPr lang="en-US" sz="1400" dirty="0">
                <a:solidFill>
                  <a:srgbClr val="FF9900"/>
                </a:solidFill>
                <a:latin typeface="IBM Plex Serif Medium" panose="020B0604020202020204" charset="0"/>
              </a:rPr>
              <a:t>+ </a:t>
            </a:r>
            <a:r>
              <a:rPr lang="en-US" sz="1400" dirty="0" smtClean="0">
                <a:solidFill>
                  <a:srgbClr val="FF9900"/>
                </a:solidFill>
                <a:latin typeface="IBM Plex Serif Medium" panose="020B0604020202020204" charset="0"/>
              </a:rPr>
              <a:t>been+ V (+</a:t>
            </a:r>
            <a:r>
              <a:rPr lang="en-US" sz="1400" dirty="0" err="1" smtClean="0">
                <a:solidFill>
                  <a:srgbClr val="FF9900"/>
                </a:solidFill>
                <a:latin typeface="IBM Plex Serif Medium" panose="020B0604020202020204" charset="0"/>
              </a:rPr>
              <a:t>ing</a:t>
            </a:r>
            <a:r>
              <a:rPr lang="en-US" sz="1400" dirty="0" smtClean="0">
                <a:solidFill>
                  <a:srgbClr val="FF9900"/>
                </a:solidFill>
                <a:latin typeface="IBM Plex Serif Medium" panose="020B0604020202020204" charset="0"/>
              </a:rPr>
              <a:t>)  </a:t>
            </a:r>
            <a:r>
              <a:rPr lang="en-US" sz="1400" dirty="0">
                <a:solidFill>
                  <a:srgbClr val="FF9900"/>
                </a:solidFill>
                <a:latin typeface="IBM Plex Serif Medium" panose="020B0604020202020204" charset="0"/>
              </a:rPr>
              <a:t>+ object / </a:t>
            </a:r>
            <a:r>
              <a:rPr lang="en-US" sz="1400" dirty="0" smtClean="0">
                <a:solidFill>
                  <a:srgbClr val="FF9900"/>
                </a:solidFill>
                <a:latin typeface="IBM Plex Serif Medium" panose="020B0604020202020204" charset="0"/>
              </a:rPr>
              <a:t>complement? </a:t>
            </a:r>
            <a:endParaRPr lang="en-US" sz="1400" dirty="0">
              <a:solidFill>
                <a:srgbClr val="FF9900"/>
              </a:solidFill>
              <a:latin typeface="IBM Plex Serif Medium" panose="020B0604020202020204" charset="0"/>
            </a:endParaRPr>
          </a:p>
          <a:p>
            <a:pPr marL="76200" indent="0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None/>
            </a:pPr>
            <a:r>
              <a:rPr lang="en-US" sz="1400" dirty="0">
                <a:solidFill>
                  <a:srgbClr val="FF9900"/>
                </a:solidFill>
                <a:latin typeface="IBM Plex Serif Medium" panose="020B0604020202020204" charset="0"/>
              </a:rPr>
              <a:t>Example </a:t>
            </a:r>
            <a:r>
              <a:rPr lang="en-US" sz="1400" dirty="0" smtClean="0">
                <a:solidFill>
                  <a:schemeClr val="bg1"/>
                </a:solidFill>
                <a:latin typeface="IBM Plex Serif Medium" panose="020B0604020202020204" charset="0"/>
              </a:rPr>
              <a:t>:           Have we been </a:t>
            </a:r>
            <a:r>
              <a:rPr lang="en-US" sz="1400" dirty="0">
                <a:solidFill>
                  <a:schemeClr val="bg1"/>
                </a:solidFill>
                <a:latin typeface="IBM Plex Serif Medium" panose="020B0604020202020204" charset="0"/>
              </a:rPr>
              <a:t>studying tenses for two </a:t>
            </a:r>
            <a:r>
              <a:rPr lang="en-US" sz="1400" dirty="0" smtClean="0">
                <a:solidFill>
                  <a:schemeClr val="bg1"/>
                </a:solidFill>
                <a:latin typeface="IBM Plex Serif Medium" panose="020B0604020202020204" charset="0"/>
              </a:rPr>
              <a:t>weeks? </a:t>
            </a:r>
            <a:endParaRPr lang="en-US" sz="1400" dirty="0">
              <a:solidFill>
                <a:schemeClr val="bg1"/>
              </a:solidFill>
              <a:latin typeface="IBM Plex Serif Medium" panose="020B0604020202020204" charset="0"/>
            </a:endParaRPr>
          </a:p>
          <a:p>
            <a:pPr marL="76200" indent="0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IBM Plex Serif Medium" panose="020B0604020202020204" charset="0"/>
              </a:rPr>
              <a:t>                      </a:t>
            </a:r>
            <a:r>
              <a:rPr lang="en-US" sz="1400" dirty="0" smtClean="0">
                <a:solidFill>
                  <a:schemeClr val="bg1"/>
                </a:solidFill>
                <a:latin typeface="IBM Plex Serif Medium" panose="020B0604020202020204" charset="0"/>
              </a:rPr>
              <a:t>          Has he been </a:t>
            </a:r>
            <a:r>
              <a:rPr lang="en-US" sz="1400" dirty="0">
                <a:solidFill>
                  <a:schemeClr val="bg1"/>
                </a:solidFill>
                <a:latin typeface="IBM Plex Serif Medium" panose="020B0604020202020204" charset="0"/>
              </a:rPr>
              <a:t>teaching tenses since last </a:t>
            </a:r>
            <a:r>
              <a:rPr lang="en-US" sz="1400" dirty="0" smtClean="0">
                <a:solidFill>
                  <a:schemeClr val="bg1"/>
                </a:solidFill>
                <a:latin typeface="IBM Plex Serif Medium" panose="020B0604020202020204" charset="0"/>
              </a:rPr>
              <a:t>month?</a:t>
            </a:r>
            <a:endParaRPr lang="en-US" sz="1400" dirty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 marL="0" indent="0">
              <a:buClr>
                <a:schemeClr val="bg1"/>
              </a:buClr>
              <a:buNone/>
            </a:pPr>
            <a:endParaRPr lang="en-US" b="1" dirty="0">
              <a:solidFill>
                <a:srgbClr val="FFC000"/>
              </a:solidFill>
              <a:latin typeface="IBM Plex Serif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997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2"/>
          <p:cNvSpPr txBox="1">
            <a:spLocks noGrp="1"/>
          </p:cNvSpPr>
          <p:nvPr>
            <p:ph type="sldNum" idx="12"/>
          </p:nvPr>
        </p:nvSpPr>
        <p:spPr>
          <a:xfrm>
            <a:off x="8328327" y="4338350"/>
            <a:ext cx="242700" cy="259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fld id="{00000000-1234-1234-1234-123412341234}" type="slidenum">
              <a:rPr lang="en">
                <a:solidFill>
                  <a:srgbClr val="FFDE00"/>
                </a:solidFill>
              </a:rPr>
              <a:pPr/>
              <a:t>15</a:t>
            </a:fld>
            <a:endParaRPr>
              <a:solidFill>
                <a:srgbClr val="FFDE00"/>
              </a:solidFill>
            </a:endParaRPr>
          </a:p>
        </p:txBody>
      </p:sp>
      <p:grpSp>
        <p:nvGrpSpPr>
          <p:cNvPr id="201" name="Google Shape;201;p22"/>
          <p:cNvGrpSpPr/>
          <p:nvPr/>
        </p:nvGrpSpPr>
        <p:grpSpPr>
          <a:xfrm>
            <a:off x="8230989" y="339340"/>
            <a:ext cx="577749" cy="480954"/>
            <a:chOff x="1244325" y="314425"/>
            <a:chExt cx="444525" cy="370050"/>
          </a:xfrm>
        </p:grpSpPr>
        <p:sp>
          <p:nvSpPr>
            <p:cNvPr id="202" name="Google Shape;202;p22"/>
            <p:cNvSpPr/>
            <p:nvPr/>
          </p:nvSpPr>
          <p:spPr>
            <a:xfrm>
              <a:off x="1388425" y="463425"/>
              <a:ext cx="143525" cy="143500"/>
            </a:xfrm>
            <a:custGeom>
              <a:avLst/>
              <a:gdLst/>
              <a:ahLst/>
              <a:cxnLst/>
              <a:rect l="l" t="t" r="r" b="b"/>
              <a:pathLst>
                <a:path w="5741" h="5740" extrusionOk="0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3" name="Google Shape;203;p22"/>
            <p:cNvSpPr/>
            <p:nvPr/>
          </p:nvSpPr>
          <p:spPr>
            <a:xfrm>
              <a:off x="1244325" y="314425"/>
              <a:ext cx="444525" cy="370050"/>
            </a:xfrm>
            <a:custGeom>
              <a:avLst/>
              <a:gdLst/>
              <a:ahLst/>
              <a:cxnLst/>
              <a:rect l="l" t="t" r="r" b="b"/>
              <a:pathLst>
                <a:path w="17781" h="14802" extrusionOk="0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7" name="Google Shape;104;p15"/>
          <p:cNvSpPr txBox="1">
            <a:spLocks/>
          </p:cNvSpPr>
          <p:nvPr/>
        </p:nvSpPr>
        <p:spPr>
          <a:xfrm>
            <a:off x="838579" y="359167"/>
            <a:ext cx="6724893" cy="686713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rgbClr val="040F20">
                <a:alpha val="40000"/>
              </a:srgb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9pPr>
          </a:lstStyle>
          <a:p>
            <a:pPr algn="ctr">
              <a:buClr>
                <a:srgbClr val="FFFFFF"/>
              </a:buClr>
            </a:pPr>
            <a:r>
              <a:rPr lang="en-IN" sz="3200" dirty="0" smtClean="0">
                <a:solidFill>
                  <a:srgbClr val="040F20"/>
                </a:solidFill>
                <a:latin typeface="IBM Plex Serif Medium" panose="020B0604020202020204" charset="0"/>
              </a:rPr>
              <a:t>Present Perfect Continuous Tense</a:t>
            </a:r>
            <a:endParaRPr lang="en-IN" sz="3200" dirty="0">
              <a:solidFill>
                <a:srgbClr val="040F20"/>
              </a:solidFill>
              <a:latin typeface="IBM Plex Serif Medium" panose="020B0604020202020204" charset="0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751054" y="1045880"/>
            <a:ext cx="1273215" cy="515661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800" dirty="0" smtClean="0">
                <a:solidFill>
                  <a:srgbClr val="040F20"/>
                </a:solidFill>
                <a:latin typeface="IBM Plex Serif" panose="020B0604020202020204" charset="0"/>
              </a:rPr>
              <a:t>Use</a:t>
            </a:r>
            <a:endParaRPr lang="en-IN" sz="1800" dirty="0">
              <a:solidFill>
                <a:srgbClr val="040F20"/>
              </a:solidFill>
              <a:latin typeface="IBM Plex Serif" panose="020B060402020202020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24268" y="1045880"/>
            <a:ext cx="6024357" cy="10115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IN" sz="1600" dirty="0" smtClean="0">
                <a:solidFill>
                  <a:srgbClr val="040F20"/>
                </a:solidFill>
                <a:latin typeface="IBM Plex Serif Medium" panose="020B0604020202020204" charset="0"/>
              </a:rPr>
              <a:t>This tense is used to express an action that began in the past, is in progress at the time of speaking and will extend into the future.</a:t>
            </a:r>
          </a:p>
        </p:txBody>
      </p:sp>
      <p:sp>
        <p:nvSpPr>
          <p:cNvPr id="11" name="Google Shape;123;p17"/>
          <p:cNvSpPr txBox="1">
            <a:spLocks/>
          </p:cNvSpPr>
          <p:nvPr/>
        </p:nvSpPr>
        <p:spPr>
          <a:xfrm>
            <a:off x="2667000" y="1955451"/>
            <a:ext cx="5381626" cy="143544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76200">
              <a:spcBef>
                <a:spcPts val="600"/>
              </a:spcBef>
              <a:buSzPts val="2400"/>
            </a:pPr>
            <a:r>
              <a:rPr lang="en-US" b="1" dirty="0" smtClean="0">
                <a:solidFill>
                  <a:srgbClr val="FF9900"/>
                </a:solidFill>
                <a:latin typeface="IBM Plex Serif" panose="020B0604020202020204" charset="0"/>
              </a:rPr>
              <a:t>I have been teaching English for eighteen years. </a:t>
            </a:r>
          </a:p>
          <a:p>
            <a:pPr marL="76200">
              <a:spcBef>
                <a:spcPts val="600"/>
              </a:spcBef>
              <a:buSzPts val="2400"/>
            </a:pPr>
            <a:r>
              <a:rPr lang="en-US" b="1" dirty="0" smtClean="0">
                <a:solidFill>
                  <a:srgbClr val="FF9900"/>
                </a:solidFill>
                <a:latin typeface="IBM Plex Serif" panose="020B0604020202020204" charset="0"/>
              </a:rPr>
              <a:t>I have been teaching English since 2005. </a:t>
            </a:r>
          </a:p>
          <a:p>
            <a:pPr marL="76200">
              <a:spcBef>
                <a:spcPts val="600"/>
              </a:spcBef>
              <a:buSzPts val="2400"/>
            </a:pPr>
            <a:r>
              <a:rPr lang="en-US" b="1" dirty="0" smtClean="0">
                <a:solidFill>
                  <a:srgbClr val="FF9900"/>
                </a:solidFill>
                <a:latin typeface="IBM Plex Serif" panose="020B0604020202020204" charset="0"/>
              </a:rPr>
              <a:t>It has been raining since early morning. </a:t>
            </a:r>
          </a:p>
          <a:p>
            <a:pPr marL="76200">
              <a:spcBef>
                <a:spcPts val="600"/>
              </a:spcBef>
              <a:buSzPts val="2400"/>
            </a:pPr>
            <a:r>
              <a:rPr lang="en-US" b="1" dirty="0" smtClean="0">
                <a:solidFill>
                  <a:srgbClr val="FF9900"/>
                </a:solidFill>
                <a:latin typeface="IBM Plex Serif" panose="020B0604020202020204" charset="0"/>
              </a:rPr>
              <a:t>They have been living in </a:t>
            </a:r>
            <a:r>
              <a:rPr lang="en-US" b="1" dirty="0" err="1" smtClean="0">
                <a:solidFill>
                  <a:srgbClr val="FF9900"/>
                </a:solidFill>
                <a:latin typeface="IBM Plex Serif" panose="020B0604020202020204" charset="0"/>
              </a:rPr>
              <a:t>Latur</a:t>
            </a:r>
            <a:r>
              <a:rPr lang="en-US" b="1" dirty="0" smtClean="0">
                <a:solidFill>
                  <a:srgbClr val="FF9900"/>
                </a:solidFill>
                <a:latin typeface="IBM Plex Serif" panose="020B0604020202020204" charset="0"/>
              </a:rPr>
              <a:t> for last 5 years. </a:t>
            </a:r>
            <a:endParaRPr lang="en-US" b="1" dirty="0">
              <a:solidFill>
                <a:srgbClr val="FF9900"/>
              </a:solidFill>
              <a:latin typeface="IBM Plex Serif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64539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7"/>
          <p:cNvSpPr txBox="1">
            <a:spLocks noGrp="1"/>
          </p:cNvSpPr>
          <p:nvPr>
            <p:ph type="body" idx="1"/>
          </p:nvPr>
        </p:nvSpPr>
        <p:spPr>
          <a:xfrm>
            <a:off x="1053295" y="1277636"/>
            <a:ext cx="5359078" cy="79592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None/>
            </a:pPr>
            <a:r>
              <a:rPr lang="en-IN" sz="1400" dirty="0" smtClean="0">
                <a:solidFill>
                  <a:srgbClr val="FFC000"/>
                </a:solidFill>
                <a:latin typeface="IBM Plex Serif Medium" panose="020B0604020202020204" charset="0"/>
              </a:rPr>
              <a:t>Form :  </a:t>
            </a:r>
            <a:r>
              <a:rPr lang="en-IN" sz="1400" dirty="0">
                <a:solidFill>
                  <a:schemeClr val="bg1"/>
                </a:solidFill>
                <a:latin typeface="IBM Plex Serif Medium" panose="020B0604020202020204" charset="0"/>
              </a:rPr>
              <a:t>s</a:t>
            </a:r>
            <a:r>
              <a:rPr lang="en-IN" sz="1400" dirty="0" smtClean="0">
                <a:solidFill>
                  <a:schemeClr val="bg1"/>
                </a:solidFill>
                <a:latin typeface="IBM Plex Serif Medium" panose="020B0604020202020204" charset="0"/>
              </a:rPr>
              <a:t>ubject + was/were + complement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None/>
            </a:pPr>
            <a:r>
              <a:rPr lang="en-IN" sz="1400" dirty="0" smtClean="0">
                <a:solidFill>
                  <a:srgbClr val="FFC000"/>
                </a:solidFill>
                <a:latin typeface="IBM Plex Serif Medium" panose="020B0604020202020204" charset="0"/>
              </a:rPr>
              <a:t>Example : </a:t>
            </a:r>
            <a:r>
              <a:rPr lang="en-IN" sz="1400" dirty="0" smtClean="0">
                <a:solidFill>
                  <a:schemeClr val="bg1"/>
                </a:solidFill>
                <a:latin typeface="IBM Plex Serif Medium" panose="020B0604020202020204" charset="0"/>
              </a:rPr>
              <a:t>He</a:t>
            </a:r>
            <a:r>
              <a:rPr lang="en-IN" sz="1400" dirty="0" smtClean="0">
                <a:solidFill>
                  <a:srgbClr val="FFC000"/>
                </a:solidFill>
                <a:latin typeface="IBM Plex Serif Medium" panose="020B0604020202020204" charset="0"/>
              </a:rPr>
              <a:t> </a:t>
            </a:r>
            <a:r>
              <a:rPr lang="en-IN" sz="1400" dirty="0" smtClean="0">
                <a:solidFill>
                  <a:schemeClr val="bg1"/>
                </a:solidFill>
                <a:latin typeface="IBM Plex Serif Medium" panose="020B0604020202020204" charset="0"/>
              </a:rPr>
              <a:t>was in Mumbai yesterday.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None/>
            </a:pPr>
            <a:r>
              <a:rPr lang="en-IN" sz="1400" dirty="0">
                <a:solidFill>
                  <a:schemeClr val="bg1"/>
                </a:solidFill>
                <a:latin typeface="IBM Plex Serif Medium" panose="020B0604020202020204" charset="0"/>
              </a:rPr>
              <a:t> </a:t>
            </a:r>
            <a:r>
              <a:rPr lang="en-IN" sz="1400" dirty="0" smtClean="0">
                <a:solidFill>
                  <a:schemeClr val="bg1"/>
                </a:solidFill>
                <a:latin typeface="IBM Plex Serif Medium" panose="020B0604020202020204" charset="0"/>
              </a:rPr>
              <a:t>                    They were sad.</a:t>
            </a:r>
          </a:p>
          <a:p>
            <a:pPr marL="0" indent="0">
              <a:buClr>
                <a:schemeClr val="bg1"/>
              </a:buClr>
              <a:buNone/>
            </a:pPr>
            <a:endParaRPr lang="en-IN" dirty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 marL="76200" lvl="0" indent="0" algn="l" rtl="0">
              <a:spcBef>
                <a:spcPts val="600"/>
              </a:spcBef>
              <a:spcAft>
                <a:spcPts val="0"/>
              </a:spcAft>
              <a:buSzPts val="2400"/>
              <a:buNone/>
            </a:pPr>
            <a:endParaRPr b="1" dirty="0">
              <a:solidFill>
                <a:srgbClr val="FFC000"/>
              </a:solidFill>
              <a:latin typeface="IBM Plex Serif" panose="020B0604020202020204" charset="0"/>
            </a:endParaRPr>
          </a:p>
        </p:txBody>
      </p:sp>
      <p:sp>
        <p:nvSpPr>
          <p:cNvPr id="10" name="Google Shape;104;p15"/>
          <p:cNvSpPr txBox="1">
            <a:spLocks/>
          </p:cNvSpPr>
          <p:nvPr/>
        </p:nvSpPr>
        <p:spPr>
          <a:xfrm>
            <a:off x="1053295" y="459180"/>
            <a:ext cx="6724893" cy="686713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rgbClr val="040F20">
                <a:alpha val="40000"/>
              </a:srgb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9pPr>
          </a:lstStyle>
          <a:p>
            <a:pPr algn="ctr">
              <a:buClr>
                <a:srgbClr val="FFFFFF"/>
              </a:buClr>
            </a:pPr>
            <a:r>
              <a:rPr lang="en-IN" sz="4000" dirty="0" smtClean="0">
                <a:solidFill>
                  <a:srgbClr val="FFFFFF"/>
                </a:solidFill>
                <a:latin typeface="IBM Plex Serif Medium" panose="020B0604020202020204" charset="0"/>
              </a:rPr>
              <a:t>Simple Past Tense</a:t>
            </a:r>
            <a:endParaRPr lang="en-IN" sz="4000" dirty="0">
              <a:solidFill>
                <a:srgbClr val="FFFFFF"/>
              </a:solidFill>
              <a:latin typeface="IBM Plex Serif Medium" panose="020B0604020202020204" charset="0"/>
            </a:endParaRPr>
          </a:p>
        </p:txBody>
      </p:sp>
      <p:sp>
        <p:nvSpPr>
          <p:cNvPr id="12" name="Google Shape;123;p17"/>
          <p:cNvSpPr txBox="1">
            <a:spLocks/>
          </p:cNvSpPr>
          <p:nvPr/>
        </p:nvSpPr>
        <p:spPr>
          <a:xfrm>
            <a:off x="1053295" y="2165187"/>
            <a:ext cx="5896939" cy="896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●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Font typeface="IBM Plex Sans"/>
              <a:buNone/>
            </a:pPr>
            <a:r>
              <a:rPr lang="en-US" sz="1400" dirty="0" smtClean="0">
                <a:solidFill>
                  <a:srgbClr val="FFFFFF"/>
                </a:solidFill>
                <a:latin typeface="IBM Plex Serif Medium" panose="020B0604020202020204" charset="0"/>
              </a:rPr>
              <a:t>Negative </a:t>
            </a:r>
            <a:r>
              <a:rPr lang="en-US" sz="1400" dirty="0" smtClean="0">
                <a:solidFill>
                  <a:srgbClr val="FFC000"/>
                </a:solidFill>
                <a:latin typeface="IBM Plex Serif Medium" panose="020B0604020202020204" charset="0"/>
              </a:rPr>
              <a:t>:  </a:t>
            </a:r>
            <a:r>
              <a:rPr lang="en-US" sz="1400" dirty="0" smtClean="0">
                <a:solidFill>
                  <a:srgbClr val="FFFFFF"/>
                </a:solidFill>
                <a:latin typeface="IBM Plex Serif Medium" panose="020B0604020202020204" charset="0"/>
              </a:rPr>
              <a:t> </a:t>
            </a:r>
            <a:r>
              <a:rPr lang="en-US" sz="1400" dirty="0" smtClean="0">
                <a:solidFill>
                  <a:srgbClr val="FFC000"/>
                </a:solidFill>
                <a:latin typeface="IBM Plex Serif Medium" panose="020B0604020202020204" charset="0"/>
              </a:rPr>
              <a:t>subject + was/were + not +  complement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Font typeface="IBM Plex Sans"/>
              <a:buNone/>
            </a:pPr>
            <a:r>
              <a:rPr lang="en-US" sz="1400" dirty="0" smtClean="0">
                <a:solidFill>
                  <a:srgbClr val="FFC000"/>
                </a:solidFill>
                <a:latin typeface="IBM Plex Serif Medium" panose="020B0604020202020204" charset="0"/>
              </a:rPr>
              <a:t>Example : </a:t>
            </a:r>
            <a:r>
              <a:rPr lang="en-US" sz="1400" dirty="0" smtClean="0">
                <a:solidFill>
                  <a:schemeClr val="bg1"/>
                </a:solidFill>
                <a:latin typeface="IBM Plex Serif Medium" panose="020B0604020202020204" charset="0"/>
              </a:rPr>
              <a:t>She was not happy.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Font typeface="IBM Plex Sans"/>
              <a:buNone/>
            </a:pPr>
            <a:r>
              <a:rPr lang="en-US" sz="1400" dirty="0" smtClean="0">
                <a:solidFill>
                  <a:srgbClr val="FFFFFF"/>
                </a:solidFill>
                <a:latin typeface="IBM Plex Serif Medium" panose="020B0604020202020204" charset="0"/>
              </a:rPr>
              <a:t>                      We were not present in the class at that time</a:t>
            </a:r>
            <a:r>
              <a:rPr lang="en-US" sz="1800" dirty="0" smtClean="0">
                <a:solidFill>
                  <a:srgbClr val="FFFFFF"/>
                </a:solidFill>
                <a:latin typeface="IBM Plex Serif Medium" panose="020B0604020202020204" charset="0"/>
              </a:rPr>
              <a:t>. </a:t>
            </a:r>
          </a:p>
          <a:p>
            <a:pPr marL="0" indent="0">
              <a:buClr>
                <a:srgbClr val="FFFFFF"/>
              </a:buClr>
              <a:buFont typeface="IBM Plex Sans"/>
              <a:buNone/>
            </a:pPr>
            <a:endParaRPr lang="en-US" dirty="0" smtClean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 marL="76200" indent="0">
              <a:buClr>
                <a:srgbClr val="FFDE00"/>
              </a:buClr>
              <a:buFont typeface="IBM Plex Sans"/>
              <a:buNone/>
            </a:pPr>
            <a:endParaRPr lang="en-US" b="1" dirty="0">
              <a:solidFill>
                <a:srgbClr val="FFC000"/>
              </a:solidFill>
              <a:latin typeface="IBM Plex Serif" panose="020B0604020202020204" charset="0"/>
            </a:endParaRPr>
          </a:p>
        </p:txBody>
      </p:sp>
      <p:sp>
        <p:nvSpPr>
          <p:cNvPr id="13" name="Google Shape;123;p17"/>
          <p:cNvSpPr txBox="1">
            <a:spLocks/>
          </p:cNvSpPr>
          <p:nvPr/>
        </p:nvSpPr>
        <p:spPr>
          <a:xfrm>
            <a:off x="1053295" y="3245052"/>
            <a:ext cx="5553315" cy="83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●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Font typeface="IBM Plex Sans"/>
              <a:buNone/>
            </a:pPr>
            <a:r>
              <a:rPr lang="en-US" sz="1400" dirty="0" smtClean="0">
                <a:solidFill>
                  <a:srgbClr val="FFFFFF"/>
                </a:solidFill>
                <a:latin typeface="IBM Plex Serif Medium" panose="020B0604020202020204" charset="0"/>
              </a:rPr>
              <a:t>Interrogative </a:t>
            </a:r>
            <a:r>
              <a:rPr lang="en-US" sz="1400" dirty="0" smtClean="0">
                <a:solidFill>
                  <a:srgbClr val="FFC000"/>
                </a:solidFill>
                <a:latin typeface="IBM Plex Serif Medium" panose="020B0604020202020204" charset="0"/>
              </a:rPr>
              <a:t>:   was/were + subject +  complement ?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Font typeface="IBM Plex Sans"/>
              <a:buNone/>
            </a:pPr>
            <a:r>
              <a:rPr lang="en-US" sz="1400" dirty="0" smtClean="0">
                <a:solidFill>
                  <a:srgbClr val="FFC000"/>
                </a:solidFill>
                <a:latin typeface="IBM Plex Serif Medium" panose="020B0604020202020204" charset="0"/>
              </a:rPr>
              <a:t>Example : </a:t>
            </a:r>
            <a:r>
              <a:rPr lang="en-US" sz="1400" dirty="0" smtClean="0">
                <a:solidFill>
                  <a:srgbClr val="FFFFFF"/>
                </a:solidFill>
                <a:latin typeface="IBM Plex Serif Medium" panose="020B0604020202020204" charset="0"/>
              </a:rPr>
              <a:t>           Was he there in the class?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Font typeface="IBM Plex Sans"/>
              <a:buNone/>
            </a:pPr>
            <a:r>
              <a:rPr lang="en-US" sz="1400" dirty="0" smtClean="0">
                <a:solidFill>
                  <a:srgbClr val="FFFFFF"/>
                </a:solidFill>
                <a:latin typeface="IBM Plex Serif Medium" panose="020B0604020202020204" charset="0"/>
              </a:rPr>
              <a:t>                                 Were they really happy about it?</a:t>
            </a:r>
            <a:endParaRPr lang="en-US" sz="1800" dirty="0" smtClean="0">
              <a:solidFill>
                <a:srgbClr val="FFFFFF"/>
              </a:solidFill>
              <a:latin typeface="IBM Plex Serif Medium" panose="020B0604020202020204" charset="0"/>
            </a:endParaRPr>
          </a:p>
          <a:p>
            <a:pPr marL="0" indent="0">
              <a:buClr>
                <a:srgbClr val="FFFFFF"/>
              </a:buClr>
              <a:buFont typeface="IBM Plex Sans"/>
              <a:buNone/>
            </a:pPr>
            <a:endParaRPr lang="en-US" dirty="0" smtClean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 marL="76200" indent="0">
              <a:buClr>
                <a:srgbClr val="FFDE00"/>
              </a:buClr>
              <a:buFont typeface="IBM Plex Sans"/>
              <a:buNone/>
            </a:pPr>
            <a:endParaRPr lang="en-US" b="1" dirty="0">
              <a:solidFill>
                <a:srgbClr val="FFC000"/>
              </a:solidFill>
              <a:latin typeface="IBM Plex Serif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984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04;p15"/>
          <p:cNvSpPr txBox="1">
            <a:spLocks/>
          </p:cNvSpPr>
          <p:nvPr/>
        </p:nvSpPr>
        <p:spPr>
          <a:xfrm>
            <a:off x="879675" y="554737"/>
            <a:ext cx="6724893" cy="686713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rgbClr val="040F20">
                <a:alpha val="40000"/>
              </a:srgb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9pPr>
          </a:lstStyle>
          <a:p>
            <a:pPr algn="ctr">
              <a:buClr>
                <a:srgbClr val="FFFFFF"/>
              </a:buClr>
            </a:pPr>
            <a:r>
              <a:rPr lang="en-IN" sz="4000" dirty="0" smtClean="0">
                <a:solidFill>
                  <a:srgbClr val="FFFFFF"/>
                </a:solidFill>
                <a:latin typeface="IBM Plex Serif Medium" panose="020B0604020202020204" charset="0"/>
              </a:rPr>
              <a:t>Simple Past Tense</a:t>
            </a:r>
            <a:endParaRPr lang="en-IN" sz="4000" dirty="0">
              <a:solidFill>
                <a:srgbClr val="FFFFFF"/>
              </a:solidFill>
              <a:latin typeface="IBM Plex Serif Medium" panose="020B0604020202020204" charset="0"/>
            </a:endParaRPr>
          </a:p>
        </p:txBody>
      </p:sp>
      <p:sp>
        <p:nvSpPr>
          <p:cNvPr id="25" name="Google Shape;123;p17"/>
          <p:cNvSpPr txBox="1">
            <a:spLocks/>
          </p:cNvSpPr>
          <p:nvPr/>
        </p:nvSpPr>
        <p:spPr>
          <a:xfrm>
            <a:off x="625033" y="1379150"/>
            <a:ext cx="5359078" cy="74492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Form :  </a:t>
            </a:r>
            <a:r>
              <a:rPr lang="en-US" sz="1800" dirty="0" smtClean="0">
                <a:solidFill>
                  <a:srgbClr val="FFFFFF"/>
                </a:solidFill>
                <a:latin typeface="IBM Plex Serif Medium" panose="020B0604020202020204" charset="0"/>
              </a:rPr>
              <a:t>subject + had + complement </a:t>
            </a:r>
          </a:p>
          <a:p>
            <a:pPr>
              <a:buClr>
                <a:srgbClr val="FFFFFF"/>
              </a:buClr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Example : </a:t>
            </a:r>
            <a:r>
              <a:rPr lang="en-US" sz="1800" dirty="0" smtClean="0">
                <a:solidFill>
                  <a:schemeClr val="bg1"/>
                </a:solidFill>
                <a:latin typeface="IBM Plex Serif Medium" panose="020B0604020202020204" charset="0"/>
              </a:rPr>
              <a:t>King had three </a:t>
            </a:r>
            <a:r>
              <a:rPr lang="en-US" sz="1800" dirty="0" smtClean="0">
                <a:solidFill>
                  <a:srgbClr val="FFFFFF"/>
                </a:solidFill>
                <a:latin typeface="IBM Plex Serif Medium" panose="020B0604020202020204" charset="0"/>
              </a:rPr>
              <a:t>sisters.</a:t>
            </a:r>
          </a:p>
          <a:p>
            <a:pPr>
              <a:buClr>
                <a:srgbClr val="FFFFFF"/>
              </a:buClr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                      </a:t>
            </a:r>
            <a:endParaRPr lang="en-US" dirty="0" smtClean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 marL="76200">
              <a:spcBef>
                <a:spcPts val="600"/>
              </a:spcBef>
              <a:buSzPts val="2400"/>
            </a:pPr>
            <a:endParaRPr lang="en-US" b="1" dirty="0">
              <a:solidFill>
                <a:srgbClr val="FFC000"/>
              </a:solidFill>
              <a:latin typeface="IBM Plex Serif" panose="020B0604020202020204" charset="0"/>
            </a:endParaRPr>
          </a:p>
        </p:txBody>
      </p:sp>
      <p:sp>
        <p:nvSpPr>
          <p:cNvPr id="26" name="Google Shape;123;p17"/>
          <p:cNvSpPr txBox="1">
            <a:spLocks/>
          </p:cNvSpPr>
          <p:nvPr/>
        </p:nvSpPr>
        <p:spPr>
          <a:xfrm>
            <a:off x="1566846" y="2112749"/>
            <a:ext cx="7095281" cy="947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●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marL="0" indent="0">
              <a:buClr>
                <a:srgbClr val="FFFFFF"/>
              </a:buClr>
              <a:buFont typeface="IBM Plex Sans"/>
              <a:buNone/>
            </a:pPr>
            <a:r>
              <a:rPr lang="en-US" sz="1800" dirty="0" smtClean="0">
                <a:solidFill>
                  <a:srgbClr val="FFFFFF"/>
                </a:solidFill>
                <a:latin typeface="IBM Plex Serif Medium" panose="020B0604020202020204" charset="0"/>
              </a:rPr>
              <a:t>Negative :   </a:t>
            </a: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subject + did + not +  have + complement </a:t>
            </a:r>
          </a:p>
          <a:p>
            <a:pPr marL="0" indent="0">
              <a:lnSpc>
                <a:spcPct val="100000"/>
              </a:lnSpc>
              <a:buClr>
                <a:srgbClr val="FFFFFF"/>
              </a:buClr>
              <a:buFont typeface="IBM Plex Sans"/>
              <a:buNone/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Example : </a:t>
            </a:r>
            <a:r>
              <a:rPr lang="en-US" sz="1800" dirty="0" smtClean="0">
                <a:solidFill>
                  <a:schemeClr val="bg1"/>
                </a:solidFill>
                <a:latin typeface="IBM Plex Serif Medium" panose="020B0604020202020204" charset="0"/>
              </a:rPr>
              <a:t>Queen did </a:t>
            </a:r>
            <a:r>
              <a:rPr lang="en-US" sz="1800" dirty="0" smtClean="0">
                <a:solidFill>
                  <a:srgbClr val="FFFFFF"/>
                </a:solidFill>
                <a:latin typeface="IBM Plex Serif Medium" panose="020B0604020202020204" charset="0"/>
              </a:rPr>
              <a:t>not have any brother.</a:t>
            </a:r>
          </a:p>
          <a:p>
            <a:pPr marL="0" indent="0">
              <a:lnSpc>
                <a:spcPct val="100000"/>
              </a:lnSpc>
              <a:buClr>
                <a:srgbClr val="FFFFFF"/>
              </a:buClr>
              <a:buFont typeface="IBM Plex Sans"/>
              <a:buNone/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                     </a:t>
            </a:r>
            <a:endParaRPr lang="en-US" dirty="0" smtClean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 marL="76200" indent="0">
              <a:buClr>
                <a:srgbClr val="FFDE00"/>
              </a:buClr>
              <a:buFont typeface="IBM Plex Sans"/>
              <a:buNone/>
            </a:pPr>
            <a:endParaRPr lang="en-US" b="1" dirty="0">
              <a:solidFill>
                <a:srgbClr val="FFC000"/>
              </a:solidFill>
              <a:latin typeface="IBM Plex Serif" panose="020B0604020202020204" charset="0"/>
            </a:endParaRPr>
          </a:p>
        </p:txBody>
      </p:sp>
      <p:sp>
        <p:nvSpPr>
          <p:cNvPr id="31" name="Google Shape;146;p18"/>
          <p:cNvSpPr/>
          <p:nvPr/>
        </p:nvSpPr>
        <p:spPr>
          <a:xfrm rot="2926102">
            <a:off x="7584313" y="876871"/>
            <a:ext cx="232179" cy="221692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2" name="Google Shape;147;p18"/>
          <p:cNvSpPr/>
          <p:nvPr/>
        </p:nvSpPr>
        <p:spPr>
          <a:xfrm rot="-1609207">
            <a:off x="6983820" y="1430551"/>
            <a:ext cx="209191" cy="199742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3" name="Google Shape;144;p18"/>
          <p:cNvSpPr/>
          <p:nvPr/>
        </p:nvSpPr>
        <p:spPr>
          <a:xfrm rot="2466779">
            <a:off x="7504888" y="1375907"/>
            <a:ext cx="430854" cy="411394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37" name="Google Shape;149;p18"/>
          <p:cNvGrpSpPr/>
          <p:nvPr/>
        </p:nvGrpSpPr>
        <p:grpSpPr>
          <a:xfrm>
            <a:off x="8309413" y="339356"/>
            <a:ext cx="499206" cy="531902"/>
            <a:chOff x="5970800" y="1619250"/>
            <a:chExt cx="428650" cy="456725"/>
          </a:xfrm>
        </p:grpSpPr>
        <p:sp>
          <p:nvSpPr>
            <p:cNvPr id="38" name="Google Shape;150;p18"/>
            <p:cNvSpPr/>
            <p:nvPr/>
          </p:nvSpPr>
          <p:spPr>
            <a:xfrm>
              <a:off x="5970800" y="1674200"/>
              <a:ext cx="377975" cy="377950"/>
            </a:xfrm>
            <a:custGeom>
              <a:avLst/>
              <a:gdLst/>
              <a:ahLst/>
              <a:cxnLst/>
              <a:rect l="l" t="t" r="r" b="b"/>
              <a:pathLst>
                <a:path w="15119" h="15118" extrusionOk="0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9" name="Google Shape;151;p18"/>
            <p:cNvSpPr/>
            <p:nvPr/>
          </p:nvSpPr>
          <p:spPr>
            <a:xfrm>
              <a:off x="6068500" y="1771875"/>
              <a:ext cx="182575" cy="182600"/>
            </a:xfrm>
            <a:custGeom>
              <a:avLst/>
              <a:gdLst/>
              <a:ahLst/>
              <a:cxnLst/>
              <a:rect l="l" t="t" r="r" b="b"/>
              <a:pathLst>
                <a:path w="7303" h="7304" extrusionOk="0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0" name="Google Shape;152;p18"/>
            <p:cNvSpPr/>
            <p:nvPr/>
          </p:nvSpPr>
          <p:spPr>
            <a:xfrm>
              <a:off x="5981175" y="2005125"/>
              <a:ext cx="75125" cy="70850"/>
            </a:xfrm>
            <a:custGeom>
              <a:avLst/>
              <a:gdLst/>
              <a:ahLst/>
              <a:cxnLst/>
              <a:rect l="l" t="t" r="r" b="b"/>
              <a:pathLst>
                <a:path w="3005" h="2834" extrusionOk="0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1" name="Google Shape;153;p18"/>
            <p:cNvSpPr/>
            <p:nvPr/>
          </p:nvSpPr>
          <p:spPr>
            <a:xfrm>
              <a:off x="6263875" y="2005125"/>
              <a:ext cx="74525" cy="70850"/>
            </a:xfrm>
            <a:custGeom>
              <a:avLst/>
              <a:gdLst/>
              <a:ahLst/>
              <a:cxnLst/>
              <a:rect l="l" t="t" r="r" b="b"/>
              <a:pathLst>
                <a:path w="2981" h="2834" extrusionOk="0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2" name="Google Shape;154;p18"/>
            <p:cNvSpPr/>
            <p:nvPr/>
          </p:nvSpPr>
          <p:spPr>
            <a:xfrm>
              <a:off x="6147875" y="1619250"/>
              <a:ext cx="251575" cy="255850"/>
            </a:xfrm>
            <a:custGeom>
              <a:avLst/>
              <a:gdLst/>
              <a:ahLst/>
              <a:cxnLst/>
              <a:rect l="l" t="t" r="r" b="b"/>
              <a:pathLst>
                <a:path w="10063" h="10234" extrusionOk="0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43" name="Google Shape;123;p17"/>
          <p:cNvSpPr txBox="1">
            <a:spLocks/>
          </p:cNvSpPr>
          <p:nvPr/>
        </p:nvSpPr>
        <p:spPr>
          <a:xfrm>
            <a:off x="625033" y="3294357"/>
            <a:ext cx="7499792" cy="100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●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marL="0" indent="0">
              <a:buClr>
                <a:srgbClr val="FFFFFF"/>
              </a:buClr>
              <a:buFont typeface="IBM Plex Sans"/>
              <a:buNone/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Interrogative :  </a:t>
            </a:r>
            <a:r>
              <a:rPr lang="en-US" sz="1800" dirty="0" smtClean="0">
                <a:solidFill>
                  <a:srgbClr val="FFFFFF"/>
                </a:solidFill>
                <a:latin typeface="IBM Plex Serif Medium" panose="020B0604020202020204" charset="0"/>
              </a:rPr>
              <a:t> </a:t>
            </a: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did + subject +  have + complement ? </a:t>
            </a:r>
          </a:p>
          <a:p>
            <a:pPr marL="0" indent="0">
              <a:lnSpc>
                <a:spcPct val="100000"/>
              </a:lnSpc>
              <a:buClr>
                <a:srgbClr val="FFFFFF"/>
              </a:buClr>
              <a:buFont typeface="IBM Plex Sans"/>
              <a:buNone/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Example : </a:t>
            </a:r>
            <a:r>
              <a:rPr lang="en-US" sz="1800" dirty="0" smtClean="0">
                <a:solidFill>
                  <a:srgbClr val="FFFFFF"/>
                </a:solidFill>
                <a:latin typeface="IBM Plex Serif Medium" panose="020B0604020202020204" charset="0"/>
              </a:rPr>
              <a:t>            Did he have any siblings? </a:t>
            </a:r>
            <a:endParaRPr lang="en-US" b="1" dirty="0">
              <a:solidFill>
                <a:srgbClr val="FFC000"/>
              </a:solidFill>
              <a:latin typeface="IBM Plex Serif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5940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04;p15"/>
          <p:cNvSpPr txBox="1">
            <a:spLocks/>
          </p:cNvSpPr>
          <p:nvPr/>
        </p:nvSpPr>
        <p:spPr>
          <a:xfrm>
            <a:off x="879675" y="554737"/>
            <a:ext cx="6724893" cy="686713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rgbClr val="040F20">
                <a:alpha val="40000"/>
              </a:srgb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9pPr>
          </a:lstStyle>
          <a:p>
            <a:pPr algn="ctr">
              <a:buClr>
                <a:srgbClr val="FFFFFF"/>
              </a:buClr>
            </a:pPr>
            <a:r>
              <a:rPr lang="en-IN" sz="4000" dirty="0" smtClean="0">
                <a:solidFill>
                  <a:srgbClr val="FFFFFF"/>
                </a:solidFill>
                <a:latin typeface="IBM Plex Serif Medium" panose="020B0604020202020204" charset="0"/>
              </a:rPr>
              <a:t>Simple Past Tense</a:t>
            </a:r>
            <a:endParaRPr lang="en-IN" sz="4000" dirty="0">
              <a:solidFill>
                <a:srgbClr val="FFFFFF"/>
              </a:solidFill>
              <a:latin typeface="IBM Plex Serif Medium" panose="020B0604020202020204" charset="0"/>
            </a:endParaRPr>
          </a:p>
        </p:txBody>
      </p:sp>
      <p:sp>
        <p:nvSpPr>
          <p:cNvPr id="25" name="Google Shape;123;p17"/>
          <p:cNvSpPr txBox="1">
            <a:spLocks/>
          </p:cNvSpPr>
          <p:nvPr/>
        </p:nvSpPr>
        <p:spPr>
          <a:xfrm>
            <a:off x="625033" y="1377386"/>
            <a:ext cx="6979535" cy="109959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Form :  subject + V (II form)  + object / complement </a:t>
            </a:r>
          </a:p>
          <a:p>
            <a:pPr>
              <a:buClr>
                <a:srgbClr val="FFFFFF"/>
              </a:buClr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Example : </a:t>
            </a:r>
            <a:r>
              <a:rPr lang="en-US" sz="1800" dirty="0" smtClean="0">
                <a:solidFill>
                  <a:srgbClr val="FFFFFF"/>
                </a:solidFill>
                <a:latin typeface="IBM Plex Serif Medium" panose="020B0604020202020204" charset="0"/>
              </a:rPr>
              <a:t>He played football. </a:t>
            </a:r>
          </a:p>
          <a:p>
            <a:pPr>
              <a:buClr>
                <a:srgbClr val="FFFFFF"/>
              </a:buClr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                      </a:t>
            </a:r>
            <a:r>
              <a:rPr lang="en-US" sz="1800" dirty="0" smtClean="0">
                <a:solidFill>
                  <a:schemeClr val="bg1"/>
                </a:solidFill>
                <a:latin typeface="IBM Plex Serif Medium" panose="020B0604020202020204" charset="0"/>
              </a:rPr>
              <a:t>She attended all the classes. </a:t>
            </a:r>
          </a:p>
          <a:p>
            <a:pPr>
              <a:buClr>
                <a:srgbClr val="FFFFFF"/>
              </a:buClr>
            </a:pPr>
            <a:r>
              <a:rPr lang="en-US" sz="1800" dirty="0">
                <a:solidFill>
                  <a:schemeClr val="bg1"/>
                </a:solidFill>
                <a:latin typeface="IBM Plex Serif Medium" panose="020B0604020202020204" charset="0"/>
              </a:rPr>
              <a:t> </a:t>
            </a:r>
            <a:r>
              <a:rPr lang="en-US" sz="1800" dirty="0" smtClean="0">
                <a:solidFill>
                  <a:schemeClr val="bg1"/>
                </a:solidFill>
                <a:latin typeface="IBM Plex Serif Medium" panose="020B0604020202020204" charset="0"/>
              </a:rPr>
              <a:t>                     We  studied present tense. </a:t>
            </a:r>
          </a:p>
          <a:p>
            <a:pPr>
              <a:buClr>
                <a:srgbClr val="FFFFFF"/>
              </a:buClr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                      </a:t>
            </a:r>
            <a:endParaRPr lang="en-US" dirty="0" smtClean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 marL="76200">
              <a:spcBef>
                <a:spcPts val="600"/>
              </a:spcBef>
              <a:buSzPts val="2400"/>
            </a:pPr>
            <a:endParaRPr lang="en-US" b="1" dirty="0">
              <a:solidFill>
                <a:srgbClr val="FFC000"/>
              </a:solidFill>
              <a:latin typeface="IBM Plex Serif" panose="020B0604020202020204" charset="0"/>
            </a:endParaRPr>
          </a:p>
        </p:txBody>
      </p:sp>
      <p:sp>
        <p:nvSpPr>
          <p:cNvPr id="26" name="Google Shape;123;p17"/>
          <p:cNvSpPr txBox="1">
            <a:spLocks/>
          </p:cNvSpPr>
          <p:nvPr/>
        </p:nvSpPr>
        <p:spPr>
          <a:xfrm>
            <a:off x="613457" y="2476981"/>
            <a:ext cx="7902177" cy="1215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●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marL="0" indent="0">
              <a:buClr>
                <a:srgbClr val="FFFFFF"/>
              </a:buClr>
              <a:buFont typeface="IBM Plex Sans"/>
              <a:buNone/>
            </a:pPr>
            <a:r>
              <a:rPr lang="en-US" sz="1800" dirty="0" smtClean="0">
                <a:solidFill>
                  <a:srgbClr val="FFFFFF"/>
                </a:solidFill>
                <a:latin typeface="IBM Plex Serif Medium" panose="020B0604020202020204" charset="0"/>
              </a:rPr>
              <a:t>Negative </a:t>
            </a: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:  </a:t>
            </a:r>
            <a:r>
              <a:rPr lang="en-US" sz="1800" dirty="0" smtClean="0">
                <a:solidFill>
                  <a:srgbClr val="FFFFFF"/>
                </a:solidFill>
                <a:latin typeface="IBM Plex Serif Medium" panose="020B0604020202020204" charset="0"/>
              </a:rPr>
              <a:t> </a:t>
            </a: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subject + did + not +  V(I) + object /complement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Font typeface="IBM Plex Sans"/>
              <a:buNone/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Example :   </a:t>
            </a:r>
            <a:r>
              <a:rPr lang="en-US" sz="1800" dirty="0" smtClean="0">
                <a:solidFill>
                  <a:schemeClr val="bg1"/>
                </a:solidFill>
                <a:latin typeface="IBM Plex Serif Medium" panose="020B0604020202020204" charset="0"/>
              </a:rPr>
              <a:t>He did not play football.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Font typeface="IBM Plex Sans"/>
              <a:buNone/>
            </a:pPr>
            <a:r>
              <a:rPr lang="en-US" sz="1800" dirty="0" smtClean="0">
                <a:solidFill>
                  <a:schemeClr val="bg1"/>
                </a:solidFill>
                <a:latin typeface="IBM Plex Serif Medium" panose="020B0604020202020204" charset="0"/>
              </a:rPr>
              <a:t>                        They did not attend the programme.  </a:t>
            </a:r>
          </a:p>
          <a:p>
            <a:pPr marL="0" indent="0">
              <a:buClr>
                <a:srgbClr val="FFFFFF"/>
              </a:buClr>
              <a:buFont typeface="IBM Plex Sans"/>
              <a:buNone/>
            </a:pPr>
            <a:endParaRPr lang="en-US" dirty="0" smtClean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 marL="76200" indent="0">
              <a:buClr>
                <a:srgbClr val="FFDE00"/>
              </a:buClr>
              <a:buFont typeface="IBM Plex Sans"/>
              <a:buNone/>
            </a:pPr>
            <a:endParaRPr lang="en-US" b="1" dirty="0">
              <a:solidFill>
                <a:srgbClr val="FFC000"/>
              </a:solidFill>
              <a:latin typeface="IBM Plex Serif" panose="020B0604020202020204" charset="0"/>
            </a:endParaRPr>
          </a:p>
        </p:txBody>
      </p:sp>
      <p:sp>
        <p:nvSpPr>
          <p:cNvPr id="33" name="Google Shape;144;p18"/>
          <p:cNvSpPr/>
          <p:nvPr/>
        </p:nvSpPr>
        <p:spPr>
          <a:xfrm rot="2466779">
            <a:off x="8300206" y="408641"/>
            <a:ext cx="430854" cy="411394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6" name="Google Shape;123;p17"/>
          <p:cNvSpPr txBox="1">
            <a:spLocks/>
          </p:cNvSpPr>
          <p:nvPr/>
        </p:nvSpPr>
        <p:spPr>
          <a:xfrm>
            <a:off x="625033" y="3576576"/>
            <a:ext cx="6766367" cy="966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●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marL="0" indent="0">
              <a:spcBef>
                <a:spcPts val="0"/>
              </a:spcBef>
              <a:buClr>
                <a:srgbClr val="FFFFFF"/>
              </a:buClr>
              <a:buFont typeface="IBM Plex Sans"/>
              <a:buNone/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Interrogative :  did + subject +  V(I) + object /complement?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Font typeface="IBM Plex Sans"/>
              <a:buNone/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Example :          </a:t>
            </a:r>
            <a:r>
              <a:rPr lang="en-US" sz="1800" dirty="0" smtClean="0">
                <a:solidFill>
                  <a:srgbClr val="FFFFFF"/>
                </a:solidFill>
                <a:latin typeface="IBM Plex Serif Medium" panose="020B0604020202020204" charset="0"/>
              </a:rPr>
              <a:t>Did he come to class yesterday?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Font typeface="IBM Plex Sans"/>
              <a:buNone/>
            </a:pPr>
            <a:r>
              <a:rPr lang="en-US" sz="1800" dirty="0" smtClean="0">
                <a:solidFill>
                  <a:srgbClr val="FFFFFF"/>
                </a:solidFill>
                <a:latin typeface="IBM Plex Serif Medium" panose="020B0604020202020204" charset="0"/>
              </a:rPr>
              <a:t>                               Didn’t  they cheat in the exam?  </a:t>
            </a:r>
          </a:p>
          <a:p>
            <a:pPr marL="0" indent="0">
              <a:buClr>
                <a:srgbClr val="FFFFFF"/>
              </a:buClr>
              <a:buFont typeface="IBM Plex Sans"/>
              <a:buNone/>
            </a:pPr>
            <a:endParaRPr lang="en-US" dirty="0" smtClean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 marL="76200" indent="0">
              <a:buClr>
                <a:srgbClr val="FFDE00"/>
              </a:buClr>
              <a:buFont typeface="IBM Plex Sans"/>
              <a:buNone/>
            </a:pPr>
            <a:endParaRPr lang="en-US" b="1" dirty="0">
              <a:solidFill>
                <a:srgbClr val="FFC000"/>
              </a:solidFill>
              <a:latin typeface="IBM Plex Serif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602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04;p15"/>
          <p:cNvSpPr txBox="1">
            <a:spLocks/>
          </p:cNvSpPr>
          <p:nvPr/>
        </p:nvSpPr>
        <p:spPr>
          <a:xfrm>
            <a:off x="879675" y="554737"/>
            <a:ext cx="6724893" cy="686713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rgbClr val="040F20">
                <a:alpha val="40000"/>
              </a:srgb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9pPr>
          </a:lstStyle>
          <a:p>
            <a:pPr algn="ctr">
              <a:buClr>
                <a:srgbClr val="FFFFFF"/>
              </a:buClr>
            </a:pPr>
            <a:r>
              <a:rPr lang="en-IN" sz="4000" dirty="0" smtClean="0">
                <a:solidFill>
                  <a:srgbClr val="FFFFFF"/>
                </a:solidFill>
                <a:latin typeface="IBM Plex Serif Medium" panose="020B0604020202020204" charset="0"/>
              </a:rPr>
              <a:t>Simple Past Tense</a:t>
            </a:r>
            <a:endParaRPr lang="en-IN" sz="4000" dirty="0">
              <a:solidFill>
                <a:srgbClr val="FFFFFF"/>
              </a:solidFill>
              <a:latin typeface="IBM Plex Serif Medium" panose="020B0604020202020204" charset="0"/>
            </a:endParaRPr>
          </a:p>
        </p:txBody>
      </p:sp>
      <p:sp>
        <p:nvSpPr>
          <p:cNvPr id="25" name="Google Shape;123;p17"/>
          <p:cNvSpPr txBox="1">
            <a:spLocks/>
          </p:cNvSpPr>
          <p:nvPr/>
        </p:nvSpPr>
        <p:spPr>
          <a:xfrm>
            <a:off x="625033" y="1377386"/>
            <a:ext cx="6979535" cy="109959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r>
              <a:rPr lang="en-US" sz="1800" dirty="0" smtClean="0">
                <a:solidFill>
                  <a:srgbClr val="FF9900"/>
                </a:solidFill>
                <a:latin typeface="IBM Plex Serif Medium" panose="020B0604020202020204" charset="0"/>
              </a:rPr>
              <a:t>Uses </a:t>
            </a:r>
            <a:r>
              <a:rPr lang="en-US" sz="1800" dirty="0" smtClean="0">
                <a:solidFill>
                  <a:schemeClr val="bg1"/>
                </a:solidFill>
                <a:latin typeface="IBM Plex Serif Medium" panose="020B0604020202020204" charset="0"/>
              </a:rPr>
              <a:t>: Past simple is used to express an action-</a:t>
            </a:r>
          </a:p>
          <a:p>
            <a:pPr>
              <a:buClr>
                <a:srgbClr val="FFFFFF"/>
              </a:buClr>
            </a:pPr>
            <a:r>
              <a:rPr lang="en-US" sz="1800" dirty="0">
                <a:solidFill>
                  <a:schemeClr val="bg1"/>
                </a:solidFill>
                <a:latin typeface="IBM Plex Serif Medium" panose="020B0604020202020204" charset="0"/>
              </a:rPr>
              <a:t> </a:t>
            </a:r>
            <a:r>
              <a:rPr lang="en-US" sz="1800" dirty="0" smtClean="0">
                <a:solidFill>
                  <a:schemeClr val="bg1"/>
                </a:solidFill>
                <a:latin typeface="IBM Plex Serif Medium" panose="020B0604020202020204" charset="0"/>
              </a:rPr>
              <a:t>             </a:t>
            </a:r>
            <a:r>
              <a:rPr lang="en-US" sz="1800" dirty="0" smtClean="0">
                <a:solidFill>
                  <a:srgbClr val="FF9900"/>
                </a:solidFill>
                <a:latin typeface="IBM Plex Serif Medium" panose="020B0604020202020204" charset="0"/>
              </a:rPr>
              <a:t>a) that took place at some point  of time in the past.</a:t>
            </a:r>
          </a:p>
          <a:p>
            <a:pPr>
              <a:buClr>
                <a:srgbClr val="FFFFFF"/>
              </a:buClr>
            </a:pPr>
            <a:r>
              <a:rPr lang="en-US" sz="1800" dirty="0">
                <a:solidFill>
                  <a:srgbClr val="FF9900"/>
                </a:solidFill>
                <a:latin typeface="IBM Plex Serif Medium" panose="020B0604020202020204" charset="0"/>
              </a:rPr>
              <a:t> </a:t>
            </a:r>
            <a:r>
              <a:rPr lang="en-US" sz="1800" dirty="0" smtClean="0">
                <a:solidFill>
                  <a:srgbClr val="FF9900"/>
                </a:solidFill>
                <a:latin typeface="IBM Plex Serif Medium" panose="020B0604020202020204" charset="0"/>
              </a:rPr>
              <a:t>             b) habitual actions / daily routines in the past. </a:t>
            </a:r>
          </a:p>
          <a:p>
            <a:pPr>
              <a:buClr>
                <a:srgbClr val="FFFFFF"/>
              </a:buClr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                      </a:t>
            </a:r>
            <a:endParaRPr lang="en-US" dirty="0" smtClean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 marL="76200">
              <a:spcBef>
                <a:spcPts val="600"/>
              </a:spcBef>
              <a:buSzPts val="2400"/>
            </a:pPr>
            <a:endParaRPr lang="en-US" b="1" dirty="0">
              <a:solidFill>
                <a:srgbClr val="FFC000"/>
              </a:solidFill>
              <a:latin typeface="IBM Plex Serif" panose="020B0604020202020204" charset="0"/>
            </a:endParaRPr>
          </a:p>
        </p:txBody>
      </p:sp>
      <p:sp>
        <p:nvSpPr>
          <p:cNvPr id="33" name="Google Shape;144;p18"/>
          <p:cNvSpPr/>
          <p:nvPr/>
        </p:nvSpPr>
        <p:spPr>
          <a:xfrm rot="2466779">
            <a:off x="8300206" y="408641"/>
            <a:ext cx="430854" cy="411394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17429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5"/>
          <p:cNvSpPr txBox="1">
            <a:spLocks noGrp="1"/>
          </p:cNvSpPr>
          <p:nvPr>
            <p:ph type="ctrTitle"/>
          </p:nvPr>
        </p:nvSpPr>
        <p:spPr>
          <a:xfrm>
            <a:off x="983969" y="564192"/>
            <a:ext cx="5694624" cy="942483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4800" dirty="0" smtClean="0"/>
              <a:t>Tenses in English</a:t>
            </a:r>
            <a:endParaRPr sz="4800" dirty="0"/>
          </a:p>
        </p:txBody>
      </p:sp>
      <p:sp>
        <p:nvSpPr>
          <p:cNvPr id="105" name="Google Shape;105;p15"/>
          <p:cNvSpPr txBox="1">
            <a:spLocks noGrp="1"/>
          </p:cNvSpPr>
          <p:nvPr>
            <p:ph type="subTitle" idx="1"/>
          </p:nvPr>
        </p:nvSpPr>
        <p:spPr>
          <a:xfrm>
            <a:off x="879796" y="1841982"/>
            <a:ext cx="6852091" cy="173459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 smtClean="0">
                <a:latin typeface="IBM Plex Serif" panose="020B0604020202020204" charset="0"/>
              </a:rPr>
              <a:t>There are three main tenses in English.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 smtClean="0">
                <a:solidFill>
                  <a:schemeClr val="bg1"/>
                </a:solidFill>
                <a:latin typeface="IBM Plex Serif" panose="020B0604020202020204" charset="0"/>
              </a:rPr>
              <a:t>The Present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 smtClean="0">
                <a:solidFill>
                  <a:schemeClr val="bg1"/>
                </a:solidFill>
                <a:latin typeface="IBM Plex Serif" panose="020B0604020202020204" charset="0"/>
              </a:rPr>
              <a:t>The Past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 smtClean="0">
                <a:solidFill>
                  <a:schemeClr val="bg1"/>
                </a:solidFill>
                <a:latin typeface="IBM Plex Serif" panose="020B0604020202020204" charset="0"/>
              </a:rPr>
              <a:t>The Future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 smtClean="0"/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000" dirty="0" smtClean="0">
                <a:solidFill>
                  <a:schemeClr val="bg1"/>
                </a:solidFill>
                <a:latin typeface="IBM Plex Serif" panose="020B0604020202020204" charset="0"/>
              </a:rPr>
              <a:t>The tense of a verb shows the time of an action or event. </a:t>
            </a:r>
            <a:endParaRPr sz="2000" dirty="0">
              <a:solidFill>
                <a:schemeClr val="bg1"/>
              </a:solidFill>
              <a:latin typeface="IBM Plex Serif" panose="020B0604020202020204" charset="0"/>
            </a:endParaRPr>
          </a:p>
        </p:txBody>
      </p:sp>
      <p:grpSp>
        <p:nvGrpSpPr>
          <p:cNvPr id="106" name="Google Shape;106;p15"/>
          <p:cNvGrpSpPr/>
          <p:nvPr/>
        </p:nvGrpSpPr>
        <p:grpSpPr>
          <a:xfrm>
            <a:off x="7863410" y="334303"/>
            <a:ext cx="952401" cy="868821"/>
            <a:chOff x="6625350" y="1613750"/>
            <a:chExt cx="480525" cy="438400"/>
          </a:xfrm>
        </p:grpSpPr>
        <p:sp>
          <p:nvSpPr>
            <p:cNvPr id="107" name="Google Shape;107;p15"/>
            <p:cNvSpPr/>
            <p:nvPr/>
          </p:nvSpPr>
          <p:spPr>
            <a:xfrm>
              <a:off x="6670525" y="1887275"/>
              <a:ext cx="117875" cy="164875"/>
            </a:xfrm>
            <a:custGeom>
              <a:avLst/>
              <a:gdLst/>
              <a:ahLst/>
              <a:cxnLst/>
              <a:rect l="l" t="t" r="r" b="b"/>
              <a:pathLst>
                <a:path w="4715" h="6595" extrusionOk="0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5"/>
            <p:cNvSpPr/>
            <p:nvPr/>
          </p:nvSpPr>
          <p:spPr>
            <a:xfrm>
              <a:off x="7075950" y="1754175"/>
              <a:ext cx="29925" cy="99550"/>
            </a:xfrm>
            <a:custGeom>
              <a:avLst/>
              <a:gdLst/>
              <a:ahLst/>
              <a:cxnLst/>
              <a:rect l="l" t="t" r="r" b="b"/>
              <a:pathLst>
                <a:path w="1197" h="3982" extrusionOk="0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5"/>
            <p:cNvSpPr/>
            <p:nvPr/>
          </p:nvSpPr>
          <p:spPr>
            <a:xfrm>
              <a:off x="6625350" y="1729750"/>
              <a:ext cx="97700" cy="147175"/>
            </a:xfrm>
            <a:custGeom>
              <a:avLst/>
              <a:gdLst/>
              <a:ahLst/>
              <a:cxnLst/>
              <a:rect l="l" t="t" r="r" b="b"/>
              <a:pathLst>
                <a:path w="3908" h="5887" extrusionOk="0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5"/>
            <p:cNvSpPr/>
            <p:nvPr/>
          </p:nvSpPr>
          <p:spPr>
            <a:xfrm>
              <a:off x="6736475" y="1638175"/>
              <a:ext cx="279650" cy="330325"/>
            </a:xfrm>
            <a:custGeom>
              <a:avLst/>
              <a:gdLst/>
              <a:ahLst/>
              <a:cxnLst/>
              <a:rect l="l" t="t" r="r" b="b"/>
              <a:pathLst>
                <a:path w="11186" h="13213" extrusionOk="0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5"/>
            <p:cNvSpPr/>
            <p:nvPr/>
          </p:nvSpPr>
          <p:spPr>
            <a:xfrm>
              <a:off x="7029550" y="1613750"/>
              <a:ext cx="34200" cy="379800"/>
            </a:xfrm>
            <a:custGeom>
              <a:avLst/>
              <a:gdLst/>
              <a:ahLst/>
              <a:cxnLst/>
              <a:rect l="l" t="t" r="r" b="b"/>
              <a:pathLst>
                <a:path w="1368" h="15192" extrusionOk="0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04;p15"/>
          <p:cNvSpPr txBox="1">
            <a:spLocks/>
          </p:cNvSpPr>
          <p:nvPr/>
        </p:nvSpPr>
        <p:spPr>
          <a:xfrm>
            <a:off x="838579" y="359167"/>
            <a:ext cx="6724893" cy="686713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rgbClr val="040F20">
                <a:alpha val="40000"/>
              </a:srgb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9pPr>
          </a:lstStyle>
          <a:p>
            <a:pPr algn="ctr">
              <a:buClr>
                <a:srgbClr val="FFFFFF"/>
              </a:buClr>
            </a:pPr>
            <a:r>
              <a:rPr lang="en-IN" sz="3600" dirty="0" smtClean="0">
                <a:solidFill>
                  <a:srgbClr val="FFFFFF"/>
                </a:solidFill>
                <a:latin typeface="IBM Plex Serif Medium" panose="020B0604020202020204" charset="0"/>
              </a:rPr>
              <a:t>Past Continuous Tense</a:t>
            </a:r>
            <a:endParaRPr lang="en-IN" sz="3600" dirty="0">
              <a:solidFill>
                <a:srgbClr val="FFFFFF"/>
              </a:solidFill>
              <a:latin typeface="IBM Plex Serif Medium" panose="020B0604020202020204" charset="0"/>
            </a:endParaRPr>
          </a:p>
        </p:txBody>
      </p:sp>
      <p:sp>
        <p:nvSpPr>
          <p:cNvPr id="13" name="Google Shape;123;p17"/>
          <p:cNvSpPr txBox="1">
            <a:spLocks/>
          </p:cNvSpPr>
          <p:nvPr/>
        </p:nvSpPr>
        <p:spPr>
          <a:xfrm>
            <a:off x="948193" y="1160180"/>
            <a:ext cx="6237975" cy="95364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r>
              <a:rPr lang="en-US" sz="1600" dirty="0" smtClean="0">
                <a:solidFill>
                  <a:srgbClr val="FFC000"/>
                </a:solidFill>
                <a:latin typeface="IBM Plex Serif Medium" panose="020B0604020202020204" charset="0"/>
              </a:rPr>
              <a:t>Form :  subject + was /were +V (+</a:t>
            </a:r>
            <a:r>
              <a:rPr lang="en-US" sz="1600" dirty="0" err="1" smtClean="0">
                <a:solidFill>
                  <a:srgbClr val="FFC000"/>
                </a:solidFill>
                <a:latin typeface="IBM Plex Serif Medium" panose="020B0604020202020204" charset="0"/>
              </a:rPr>
              <a:t>ing</a:t>
            </a:r>
            <a:r>
              <a:rPr lang="en-US" sz="1600" dirty="0" smtClean="0">
                <a:solidFill>
                  <a:srgbClr val="FFC000"/>
                </a:solidFill>
                <a:latin typeface="IBM Plex Serif Medium" panose="020B0604020202020204" charset="0"/>
              </a:rPr>
              <a:t>)  + object / complement </a:t>
            </a:r>
          </a:p>
          <a:p>
            <a:pPr>
              <a:buClr>
                <a:srgbClr val="FFFFFF"/>
              </a:buClr>
            </a:pPr>
            <a:r>
              <a:rPr lang="en-US" sz="1600" dirty="0" smtClean="0">
                <a:solidFill>
                  <a:srgbClr val="FFC000"/>
                </a:solidFill>
                <a:latin typeface="IBM Plex Serif Medium" panose="020B0604020202020204" charset="0"/>
              </a:rPr>
              <a:t>Example : </a:t>
            </a:r>
            <a:r>
              <a:rPr lang="en-US" sz="1600" dirty="0" smtClean="0">
                <a:solidFill>
                  <a:schemeClr val="bg1"/>
                </a:solidFill>
                <a:latin typeface="IBM Plex Serif Medium" panose="020B0604020202020204" charset="0"/>
              </a:rPr>
              <a:t>She was watching TV.  </a:t>
            </a:r>
          </a:p>
          <a:p>
            <a:pPr>
              <a:buClr>
                <a:srgbClr val="FFFFFF"/>
              </a:buClr>
            </a:pPr>
            <a:r>
              <a:rPr lang="en-US" sz="1600" dirty="0" smtClean="0">
                <a:solidFill>
                  <a:srgbClr val="FFFFFF"/>
                </a:solidFill>
                <a:latin typeface="IBM Plex Serif Medium" panose="020B0604020202020204" charset="0"/>
              </a:rPr>
              <a:t>                      They were playing cricket in the street.   </a:t>
            </a:r>
          </a:p>
          <a:p>
            <a:pPr>
              <a:buClr>
                <a:srgbClr val="FFFFFF"/>
              </a:buClr>
            </a:pPr>
            <a:endParaRPr lang="en-US" sz="1800" dirty="0" smtClean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>
              <a:buClr>
                <a:srgbClr val="FFFFFF"/>
              </a:buClr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                      </a:t>
            </a:r>
            <a:endParaRPr lang="en-US" dirty="0" smtClean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 marL="76200">
              <a:spcBef>
                <a:spcPts val="600"/>
              </a:spcBef>
              <a:buSzPts val="2400"/>
            </a:pPr>
            <a:endParaRPr lang="en-US" b="1" dirty="0">
              <a:solidFill>
                <a:srgbClr val="FFC000"/>
              </a:solidFill>
              <a:latin typeface="IBM Plex Serif" panose="020B0604020202020204" charset="0"/>
            </a:endParaRPr>
          </a:p>
        </p:txBody>
      </p:sp>
      <p:sp>
        <p:nvSpPr>
          <p:cNvPr id="14" name="Google Shape;123;p17"/>
          <p:cNvSpPr txBox="1">
            <a:spLocks/>
          </p:cNvSpPr>
          <p:nvPr/>
        </p:nvSpPr>
        <p:spPr>
          <a:xfrm>
            <a:off x="948193" y="2203349"/>
            <a:ext cx="6798521" cy="939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●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marL="0" indent="0">
              <a:spcBef>
                <a:spcPts val="0"/>
              </a:spcBef>
              <a:buClr>
                <a:srgbClr val="FFFFFF"/>
              </a:buClr>
              <a:buFont typeface="IBM Plex Sans"/>
              <a:buNone/>
            </a:pPr>
            <a:r>
              <a:rPr lang="en-US" sz="1600" dirty="0" smtClean="0">
                <a:solidFill>
                  <a:srgbClr val="FFFFFF"/>
                </a:solidFill>
                <a:latin typeface="IBM Plex Serif Medium" panose="020B0604020202020204" charset="0"/>
              </a:rPr>
              <a:t>Negative </a:t>
            </a:r>
            <a:r>
              <a:rPr lang="en-US" sz="1600" dirty="0" smtClean="0">
                <a:solidFill>
                  <a:srgbClr val="FFC000"/>
                </a:solidFill>
                <a:latin typeface="IBM Plex Serif Medium" panose="020B0604020202020204" charset="0"/>
              </a:rPr>
              <a:t>: </a:t>
            </a:r>
            <a:r>
              <a:rPr lang="en-US" sz="1600" dirty="0">
                <a:solidFill>
                  <a:srgbClr val="FFC000"/>
                </a:solidFill>
                <a:latin typeface="IBM Plex Serif Medium" panose="020B0604020202020204" charset="0"/>
              </a:rPr>
              <a:t>subject + </a:t>
            </a:r>
            <a:r>
              <a:rPr lang="en-US" sz="1600" dirty="0" smtClean="0">
                <a:solidFill>
                  <a:srgbClr val="FFC000"/>
                </a:solidFill>
                <a:latin typeface="IBM Plex Serif Medium" panose="020B0604020202020204" charset="0"/>
              </a:rPr>
              <a:t>was/were +not+ V </a:t>
            </a:r>
            <a:r>
              <a:rPr lang="en-US" sz="1600" dirty="0">
                <a:solidFill>
                  <a:srgbClr val="FFC000"/>
                </a:solidFill>
                <a:latin typeface="IBM Plex Serif Medium" panose="020B0604020202020204" charset="0"/>
              </a:rPr>
              <a:t>(+</a:t>
            </a:r>
            <a:r>
              <a:rPr lang="en-US" sz="1600" dirty="0" err="1">
                <a:solidFill>
                  <a:srgbClr val="FFC000"/>
                </a:solidFill>
                <a:latin typeface="IBM Plex Serif Medium" panose="020B0604020202020204" charset="0"/>
              </a:rPr>
              <a:t>ing</a:t>
            </a:r>
            <a:r>
              <a:rPr lang="en-US" sz="1600" dirty="0">
                <a:solidFill>
                  <a:srgbClr val="FFC000"/>
                </a:solidFill>
                <a:latin typeface="IBM Plex Serif Medium" panose="020B0604020202020204" charset="0"/>
              </a:rPr>
              <a:t>)  + object / complement </a:t>
            </a:r>
            <a:endParaRPr lang="en-US" sz="1600" dirty="0" smtClean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Font typeface="IBM Plex Sans"/>
              <a:buNone/>
            </a:pPr>
            <a:r>
              <a:rPr lang="en-US" sz="1600" dirty="0" smtClean="0">
                <a:solidFill>
                  <a:srgbClr val="FFC000"/>
                </a:solidFill>
                <a:latin typeface="IBM Plex Serif Medium" panose="020B0604020202020204" charset="0"/>
              </a:rPr>
              <a:t>Example : </a:t>
            </a:r>
            <a:r>
              <a:rPr lang="en-US" sz="1600" dirty="0">
                <a:solidFill>
                  <a:srgbClr val="FFFFFF"/>
                </a:solidFill>
                <a:latin typeface="IBM Plex Serif Medium" panose="020B0604020202020204" charset="0"/>
              </a:rPr>
              <a:t>I </a:t>
            </a:r>
            <a:r>
              <a:rPr lang="en-US" sz="1600" dirty="0" smtClean="0">
                <a:solidFill>
                  <a:srgbClr val="FFFFFF"/>
                </a:solidFill>
                <a:latin typeface="IBM Plex Serif Medium" panose="020B0604020202020204" charset="0"/>
              </a:rPr>
              <a:t>was not studying at that time.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Font typeface="IBM Plex Sans"/>
              <a:buNone/>
            </a:pPr>
            <a:r>
              <a:rPr lang="en-US" sz="1600" dirty="0" smtClean="0">
                <a:solidFill>
                  <a:srgbClr val="FFFFFF"/>
                </a:solidFill>
                <a:latin typeface="IBM Plex Serif Medium" panose="020B0604020202020204" charset="0"/>
              </a:rPr>
              <a:t>                     We were not playing with them.</a:t>
            </a:r>
            <a:endParaRPr lang="en-US" dirty="0" smtClean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 marL="76200" indent="0">
              <a:buClr>
                <a:srgbClr val="FFDE00"/>
              </a:buClr>
              <a:buFont typeface="IBM Plex Sans"/>
              <a:buNone/>
            </a:pPr>
            <a:endParaRPr lang="en-US" b="1" dirty="0">
              <a:solidFill>
                <a:srgbClr val="FFC000"/>
              </a:solidFill>
              <a:latin typeface="IBM Plex Serif" panose="020B0604020202020204" charset="0"/>
            </a:endParaRPr>
          </a:p>
        </p:txBody>
      </p:sp>
      <p:sp>
        <p:nvSpPr>
          <p:cNvPr id="15" name="Google Shape;123;p17"/>
          <p:cNvSpPr txBox="1">
            <a:spLocks/>
          </p:cNvSpPr>
          <p:nvPr/>
        </p:nvSpPr>
        <p:spPr>
          <a:xfrm>
            <a:off x="838579" y="3347075"/>
            <a:ext cx="6843899" cy="1072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●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marL="0" indent="0">
              <a:buClr>
                <a:srgbClr val="FFFFFF"/>
              </a:buClr>
              <a:buFont typeface="IBM Plex Sans"/>
              <a:buNone/>
            </a:pPr>
            <a:r>
              <a:rPr lang="en-US" sz="1600" dirty="0" smtClean="0">
                <a:solidFill>
                  <a:srgbClr val="FFFFFF"/>
                </a:solidFill>
                <a:latin typeface="IBM Plex Serif Medium" panose="020B0604020202020204" charset="0"/>
              </a:rPr>
              <a:t>Interrogative </a:t>
            </a:r>
            <a:r>
              <a:rPr lang="en-US" sz="1600" dirty="0" smtClean="0">
                <a:solidFill>
                  <a:srgbClr val="FFC000"/>
                </a:solidFill>
                <a:latin typeface="IBM Plex Serif Medium" panose="020B0604020202020204" charset="0"/>
              </a:rPr>
              <a:t>: was/were +subject + </a:t>
            </a:r>
            <a:r>
              <a:rPr lang="en-US" sz="1600" dirty="0">
                <a:solidFill>
                  <a:srgbClr val="FFC000"/>
                </a:solidFill>
                <a:latin typeface="IBM Plex Serif Medium" panose="020B0604020202020204" charset="0"/>
              </a:rPr>
              <a:t>V (+</a:t>
            </a:r>
            <a:r>
              <a:rPr lang="en-US" sz="1600" dirty="0" err="1">
                <a:solidFill>
                  <a:srgbClr val="FFC000"/>
                </a:solidFill>
                <a:latin typeface="IBM Plex Serif Medium" panose="020B0604020202020204" charset="0"/>
              </a:rPr>
              <a:t>ing</a:t>
            </a:r>
            <a:r>
              <a:rPr lang="en-US" sz="1600" dirty="0">
                <a:solidFill>
                  <a:srgbClr val="FFC000"/>
                </a:solidFill>
                <a:latin typeface="IBM Plex Serif Medium" panose="020B0604020202020204" charset="0"/>
              </a:rPr>
              <a:t>)  + object / </a:t>
            </a:r>
            <a:r>
              <a:rPr lang="en-US" sz="1600" dirty="0" smtClean="0">
                <a:solidFill>
                  <a:srgbClr val="FFC000"/>
                </a:solidFill>
                <a:latin typeface="IBM Plex Serif Medium" panose="020B0604020202020204" charset="0"/>
              </a:rPr>
              <a:t>complement? </a:t>
            </a:r>
            <a:endParaRPr lang="en-US" sz="1600" dirty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Font typeface="IBM Plex Sans"/>
              <a:buNone/>
            </a:pPr>
            <a:r>
              <a:rPr lang="en-US" sz="1600" dirty="0">
                <a:solidFill>
                  <a:srgbClr val="FFC000"/>
                </a:solidFill>
                <a:latin typeface="IBM Plex Serif Medium" panose="020B0604020202020204" charset="0"/>
              </a:rPr>
              <a:t>Example : </a:t>
            </a:r>
            <a:r>
              <a:rPr lang="en-US" sz="1600" dirty="0" smtClean="0">
                <a:solidFill>
                  <a:srgbClr val="FFC000"/>
                </a:solidFill>
                <a:latin typeface="IBM Plex Serif Medium" panose="020B0604020202020204" charset="0"/>
              </a:rPr>
              <a:t>        </a:t>
            </a:r>
            <a:r>
              <a:rPr lang="en-US" sz="1600" dirty="0" smtClean="0">
                <a:solidFill>
                  <a:schemeClr val="bg1"/>
                </a:solidFill>
                <a:latin typeface="IBM Plex Serif Medium" panose="020B0604020202020204" charset="0"/>
              </a:rPr>
              <a:t>was he studying at that time?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Font typeface="IBM Plex Sans"/>
              <a:buNone/>
            </a:pPr>
            <a:r>
              <a:rPr lang="en-US" sz="1600" dirty="0">
                <a:solidFill>
                  <a:schemeClr val="bg1"/>
                </a:solidFill>
                <a:latin typeface="IBM Plex Serif Medium" panose="020B0604020202020204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IBM Plex Serif Medium" panose="020B0604020202020204" charset="0"/>
              </a:rPr>
              <a:t>                            were they playing cricket in the street? </a:t>
            </a:r>
            <a:endParaRPr lang="en-US" b="1" dirty="0">
              <a:solidFill>
                <a:schemeClr val="bg1"/>
              </a:solidFill>
              <a:latin typeface="IBM Plex Serif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12589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04;p15"/>
          <p:cNvSpPr txBox="1">
            <a:spLocks/>
          </p:cNvSpPr>
          <p:nvPr/>
        </p:nvSpPr>
        <p:spPr>
          <a:xfrm>
            <a:off x="879675" y="554737"/>
            <a:ext cx="6724893" cy="686713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rgbClr val="040F20">
                <a:alpha val="40000"/>
              </a:srgb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9pPr>
          </a:lstStyle>
          <a:p>
            <a:pPr algn="ctr">
              <a:buClr>
                <a:srgbClr val="FFFFFF"/>
              </a:buClr>
            </a:pPr>
            <a:r>
              <a:rPr lang="en-IN" sz="3600" dirty="0">
                <a:solidFill>
                  <a:srgbClr val="FFFFFF"/>
                </a:solidFill>
                <a:latin typeface="IBM Plex Serif Medium" panose="020B0604020202020204" charset="0"/>
              </a:rPr>
              <a:t>Past Continuous Tense</a:t>
            </a:r>
          </a:p>
        </p:txBody>
      </p:sp>
      <p:sp>
        <p:nvSpPr>
          <p:cNvPr id="25" name="Google Shape;123;p17"/>
          <p:cNvSpPr txBox="1">
            <a:spLocks/>
          </p:cNvSpPr>
          <p:nvPr/>
        </p:nvSpPr>
        <p:spPr>
          <a:xfrm>
            <a:off x="752353" y="1644086"/>
            <a:ext cx="6979535" cy="109959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r>
              <a:rPr lang="en-US" sz="1800" dirty="0" smtClean="0">
                <a:solidFill>
                  <a:srgbClr val="FF9900"/>
                </a:solidFill>
                <a:latin typeface="IBM Plex Serif Medium" panose="020B0604020202020204" charset="0"/>
              </a:rPr>
              <a:t>Uses </a:t>
            </a:r>
            <a:r>
              <a:rPr lang="en-US" sz="1800" dirty="0" smtClean="0">
                <a:solidFill>
                  <a:srgbClr val="FFFFFF"/>
                </a:solidFill>
                <a:latin typeface="IBM Plex Serif Medium" panose="020B0604020202020204" charset="0"/>
              </a:rPr>
              <a:t>: Past continuous tense is used to express an action-</a:t>
            </a:r>
          </a:p>
          <a:p>
            <a:pPr>
              <a:buClr>
                <a:srgbClr val="FFFFFF"/>
              </a:buClr>
            </a:pPr>
            <a:r>
              <a:rPr lang="en-US" sz="1800" dirty="0">
                <a:solidFill>
                  <a:srgbClr val="FFFFFF"/>
                </a:solidFill>
                <a:latin typeface="IBM Plex Serif Medium" panose="020B0604020202020204" charset="0"/>
              </a:rPr>
              <a:t> </a:t>
            </a:r>
            <a:r>
              <a:rPr lang="en-US" sz="1800" dirty="0" smtClean="0">
                <a:solidFill>
                  <a:srgbClr val="FFFFFF"/>
                </a:solidFill>
                <a:latin typeface="IBM Plex Serif Medium" panose="020B0604020202020204" charset="0"/>
              </a:rPr>
              <a:t>             </a:t>
            </a:r>
            <a:r>
              <a:rPr lang="en-US" sz="1800" dirty="0" smtClean="0">
                <a:solidFill>
                  <a:srgbClr val="FF9900"/>
                </a:solidFill>
                <a:latin typeface="IBM Plex Serif Medium" panose="020B0604020202020204" charset="0"/>
              </a:rPr>
              <a:t>a) that was in progress at some point  of time in the past.</a:t>
            </a:r>
          </a:p>
          <a:p>
            <a:pPr>
              <a:buClr>
                <a:srgbClr val="FFFFFF"/>
              </a:buClr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                      </a:t>
            </a:r>
            <a:endParaRPr lang="en-US" dirty="0" smtClean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 marL="76200">
              <a:spcBef>
                <a:spcPts val="600"/>
              </a:spcBef>
              <a:buSzPts val="2400"/>
            </a:pPr>
            <a:endParaRPr lang="en-US" b="1" dirty="0">
              <a:solidFill>
                <a:srgbClr val="FFC000"/>
              </a:solidFill>
              <a:latin typeface="IBM Plex Serif" panose="020B0604020202020204" charset="0"/>
            </a:endParaRPr>
          </a:p>
        </p:txBody>
      </p:sp>
      <p:sp>
        <p:nvSpPr>
          <p:cNvPr id="33" name="Google Shape;144;p18"/>
          <p:cNvSpPr/>
          <p:nvPr/>
        </p:nvSpPr>
        <p:spPr>
          <a:xfrm rot="2466779">
            <a:off x="8300206" y="408641"/>
            <a:ext cx="430854" cy="411394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48700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3"/>
          <p:cNvSpPr txBox="1">
            <a:spLocks noGrp="1"/>
          </p:cNvSpPr>
          <p:nvPr>
            <p:ph type="title"/>
          </p:nvPr>
        </p:nvSpPr>
        <p:spPr>
          <a:xfrm>
            <a:off x="791463" y="494301"/>
            <a:ext cx="6718200" cy="485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Past Perfect Tense </a:t>
            </a:r>
            <a:endParaRPr dirty="0"/>
          </a:p>
        </p:txBody>
      </p:sp>
      <p:sp>
        <p:nvSpPr>
          <p:cNvPr id="209" name="Google Shape;209;p23"/>
          <p:cNvSpPr txBox="1">
            <a:spLocks noGrp="1"/>
          </p:cNvSpPr>
          <p:nvPr>
            <p:ph type="sldNum" idx="12"/>
          </p:nvPr>
        </p:nvSpPr>
        <p:spPr>
          <a:xfrm>
            <a:off x="8328327" y="4338350"/>
            <a:ext cx="242700" cy="259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fld id="{00000000-1234-1234-1234-123412341234}" type="slidenum">
              <a:rPr lang="en">
                <a:solidFill>
                  <a:srgbClr val="FFDE00"/>
                </a:solidFill>
              </a:rPr>
              <a:pPr/>
              <a:t>22</a:t>
            </a:fld>
            <a:endParaRPr>
              <a:solidFill>
                <a:srgbClr val="FFDE00"/>
              </a:solidFill>
            </a:endParaRPr>
          </a:p>
        </p:txBody>
      </p:sp>
      <p:grpSp>
        <p:nvGrpSpPr>
          <p:cNvPr id="210" name="Google Shape;210;p23"/>
          <p:cNvGrpSpPr/>
          <p:nvPr/>
        </p:nvGrpSpPr>
        <p:grpSpPr>
          <a:xfrm>
            <a:off x="8274995" y="339237"/>
            <a:ext cx="533460" cy="511717"/>
            <a:chOff x="5241175" y="4959100"/>
            <a:chExt cx="539775" cy="517775"/>
          </a:xfrm>
        </p:grpSpPr>
        <p:sp>
          <p:nvSpPr>
            <p:cNvPr id="211" name="Google Shape;211;p23"/>
            <p:cNvSpPr/>
            <p:nvPr/>
          </p:nvSpPr>
          <p:spPr>
            <a:xfrm>
              <a:off x="5575150" y="4959100"/>
              <a:ext cx="161225" cy="178300"/>
            </a:xfrm>
            <a:custGeom>
              <a:avLst/>
              <a:gdLst/>
              <a:ahLst/>
              <a:cxnLst/>
              <a:rect l="l" t="t" r="r" b="b"/>
              <a:pathLst>
                <a:path w="6449" h="7132" extrusionOk="0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2" name="Google Shape;212;p23"/>
            <p:cNvSpPr/>
            <p:nvPr/>
          </p:nvSpPr>
          <p:spPr>
            <a:xfrm>
              <a:off x="5330925" y="4985350"/>
              <a:ext cx="128250" cy="148400"/>
            </a:xfrm>
            <a:custGeom>
              <a:avLst/>
              <a:gdLst/>
              <a:ahLst/>
              <a:cxnLst/>
              <a:rect l="l" t="t" r="r" b="b"/>
              <a:pathLst>
                <a:path w="5130" h="5936" extrusionOk="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3" name="Google Shape;213;p23"/>
            <p:cNvSpPr/>
            <p:nvPr/>
          </p:nvSpPr>
          <p:spPr>
            <a:xfrm>
              <a:off x="5241175" y="5241175"/>
              <a:ext cx="180125" cy="109325"/>
            </a:xfrm>
            <a:custGeom>
              <a:avLst/>
              <a:gdLst/>
              <a:ahLst/>
              <a:cxnLst/>
              <a:rect l="l" t="t" r="r" b="b"/>
              <a:pathLst>
                <a:path w="7205" h="4373" extrusionOk="0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4" name="Google Shape;214;p23"/>
            <p:cNvSpPr/>
            <p:nvPr/>
          </p:nvSpPr>
          <p:spPr>
            <a:xfrm>
              <a:off x="5461575" y="5316900"/>
              <a:ext cx="89175" cy="159975"/>
            </a:xfrm>
            <a:custGeom>
              <a:avLst/>
              <a:gdLst/>
              <a:ahLst/>
              <a:cxnLst/>
              <a:rect l="l" t="t" r="r" b="b"/>
              <a:pathLst>
                <a:path w="3567" h="6399" extrusionOk="0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5" name="Google Shape;215;p23"/>
            <p:cNvSpPr/>
            <p:nvPr/>
          </p:nvSpPr>
          <p:spPr>
            <a:xfrm>
              <a:off x="5619100" y="5194175"/>
              <a:ext cx="161850" cy="89775"/>
            </a:xfrm>
            <a:custGeom>
              <a:avLst/>
              <a:gdLst/>
              <a:ahLst/>
              <a:cxnLst/>
              <a:rect l="l" t="t" r="r" b="b"/>
              <a:pathLst>
                <a:path w="6474" h="3591" extrusionOk="0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6" name="Google Shape;216;p23"/>
            <p:cNvSpPr/>
            <p:nvPr/>
          </p:nvSpPr>
          <p:spPr>
            <a:xfrm>
              <a:off x="5420075" y="5116000"/>
              <a:ext cx="189300" cy="189925"/>
            </a:xfrm>
            <a:custGeom>
              <a:avLst/>
              <a:gdLst/>
              <a:ahLst/>
              <a:cxnLst/>
              <a:rect l="l" t="t" r="r" b="b"/>
              <a:pathLst>
                <a:path w="7572" h="7597" extrusionOk="0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29" name="Google Shape;123;p17"/>
          <p:cNvSpPr txBox="1">
            <a:spLocks/>
          </p:cNvSpPr>
          <p:nvPr/>
        </p:nvSpPr>
        <p:spPr>
          <a:xfrm>
            <a:off x="791463" y="1071370"/>
            <a:ext cx="7057137" cy="80505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r>
              <a:rPr lang="en-US" dirty="0" smtClean="0">
                <a:solidFill>
                  <a:srgbClr val="FFFFFF"/>
                </a:solidFill>
                <a:latin typeface="IBM Plex Serif Medium" panose="020B0604020202020204" charset="0"/>
              </a:rPr>
              <a:t>Form</a:t>
            </a:r>
            <a:r>
              <a:rPr lang="en-US" dirty="0" smtClean="0">
                <a:solidFill>
                  <a:srgbClr val="FFC000"/>
                </a:solidFill>
                <a:latin typeface="IBM Plex Serif Medium" panose="020B0604020202020204" charset="0"/>
              </a:rPr>
              <a:t> :  </a:t>
            </a:r>
            <a:r>
              <a:rPr lang="en-US" dirty="0" smtClean="0">
                <a:solidFill>
                  <a:srgbClr val="FF9900"/>
                </a:solidFill>
                <a:latin typeface="IBM Plex Serif Medium" panose="020B0604020202020204" charset="0"/>
              </a:rPr>
              <a:t>subject + had +V (past participle)  + object / complement </a:t>
            </a:r>
          </a:p>
          <a:p>
            <a:pPr>
              <a:buClr>
                <a:srgbClr val="FFFFFF"/>
              </a:buClr>
            </a:pPr>
            <a:r>
              <a:rPr lang="en-US" dirty="0" smtClean="0">
                <a:solidFill>
                  <a:srgbClr val="FF9900"/>
                </a:solidFill>
                <a:latin typeface="IBM Plex Serif Medium" panose="020B0604020202020204" charset="0"/>
              </a:rPr>
              <a:t>Example </a:t>
            </a:r>
            <a:r>
              <a:rPr lang="en-US" dirty="0" smtClean="0">
                <a:solidFill>
                  <a:srgbClr val="FFC000"/>
                </a:solidFill>
                <a:latin typeface="IBM Plex Serif Medium" panose="020B0604020202020204" charset="0"/>
              </a:rPr>
              <a:t>: </a:t>
            </a:r>
            <a:r>
              <a:rPr lang="en-US" dirty="0" smtClean="0">
                <a:solidFill>
                  <a:srgbClr val="FFFFFF"/>
                </a:solidFill>
                <a:latin typeface="IBM Plex Serif Medium" panose="020B0604020202020204" charset="0"/>
              </a:rPr>
              <a:t>We had given first aid to the patient before the doctor arrived. </a:t>
            </a:r>
          </a:p>
          <a:p>
            <a:pPr>
              <a:buClr>
                <a:srgbClr val="FFFFFF"/>
              </a:buClr>
            </a:pPr>
            <a:r>
              <a:rPr lang="en-US" dirty="0" smtClean="0">
                <a:solidFill>
                  <a:srgbClr val="FFFFFF"/>
                </a:solidFill>
                <a:latin typeface="IBM Plex Serif Medium" panose="020B0604020202020204" charset="0"/>
              </a:rPr>
              <a:t>                      The match had started before we reached the playground.    </a:t>
            </a:r>
          </a:p>
          <a:p>
            <a:pPr>
              <a:buClr>
                <a:srgbClr val="FFFFFF"/>
              </a:buClr>
            </a:pPr>
            <a:endParaRPr lang="en-US" sz="1800" dirty="0" smtClean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>
              <a:buClr>
                <a:srgbClr val="FFFFFF"/>
              </a:buClr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                      </a:t>
            </a:r>
            <a:endParaRPr lang="en-US" dirty="0" smtClean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 marL="76200">
              <a:spcBef>
                <a:spcPts val="600"/>
              </a:spcBef>
              <a:buSzPts val="2400"/>
            </a:pPr>
            <a:endParaRPr lang="en-US" b="1" dirty="0">
              <a:solidFill>
                <a:srgbClr val="FFC000"/>
              </a:solidFill>
              <a:latin typeface="IBM Plex Serif" panose="020B0604020202020204" charset="0"/>
            </a:endParaRPr>
          </a:p>
        </p:txBody>
      </p:sp>
      <p:sp>
        <p:nvSpPr>
          <p:cNvPr id="30" name="Google Shape;123;p17"/>
          <p:cNvSpPr txBox="1">
            <a:spLocks/>
          </p:cNvSpPr>
          <p:nvPr/>
        </p:nvSpPr>
        <p:spPr>
          <a:xfrm>
            <a:off x="791463" y="2069720"/>
            <a:ext cx="6798521" cy="863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●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marL="7620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Font typeface="IBM Plex Sans"/>
              <a:buNone/>
            </a:pPr>
            <a:r>
              <a:rPr lang="en-US" sz="1400" dirty="0" smtClean="0">
                <a:solidFill>
                  <a:srgbClr val="FFFFFF"/>
                </a:solidFill>
                <a:latin typeface="IBM Plex Serif Medium" panose="020B0604020202020204" charset="0"/>
              </a:rPr>
              <a:t>Negative </a:t>
            </a:r>
            <a:r>
              <a:rPr lang="en-US" sz="1400" dirty="0" smtClean="0">
                <a:solidFill>
                  <a:srgbClr val="FFC000"/>
                </a:solidFill>
                <a:latin typeface="IBM Plex Serif Medium" panose="020B0604020202020204" charset="0"/>
              </a:rPr>
              <a:t>: </a:t>
            </a:r>
            <a:r>
              <a:rPr lang="en-US" sz="1400" dirty="0">
                <a:solidFill>
                  <a:srgbClr val="FF9900"/>
                </a:solidFill>
                <a:latin typeface="IBM Plex Serif Medium" panose="020B0604020202020204" charset="0"/>
              </a:rPr>
              <a:t>subject + </a:t>
            </a:r>
            <a:r>
              <a:rPr lang="en-US" sz="1400" dirty="0" smtClean="0">
                <a:solidFill>
                  <a:srgbClr val="FF9900"/>
                </a:solidFill>
                <a:latin typeface="IBM Plex Serif Medium" panose="020B0604020202020204" charset="0"/>
              </a:rPr>
              <a:t>had +not + V </a:t>
            </a:r>
            <a:r>
              <a:rPr lang="en-US" sz="1400" dirty="0">
                <a:solidFill>
                  <a:srgbClr val="FF9900"/>
                </a:solidFill>
                <a:latin typeface="IBM Plex Serif Medium" panose="020B0604020202020204" charset="0"/>
              </a:rPr>
              <a:t>(past participle)  + object / complement </a:t>
            </a:r>
          </a:p>
          <a:p>
            <a:pPr marL="76200" indent="0">
              <a:buClr>
                <a:srgbClr val="FFFFFF"/>
              </a:buClr>
              <a:buNone/>
            </a:pPr>
            <a:r>
              <a:rPr lang="en-US" sz="1400" dirty="0">
                <a:solidFill>
                  <a:srgbClr val="FF9900"/>
                </a:solidFill>
                <a:latin typeface="IBM Plex Serif Medium" panose="020B0604020202020204" charset="0"/>
              </a:rPr>
              <a:t>Example </a:t>
            </a:r>
            <a:r>
              <a:rPr lang="en-US" sz="1400" dirty="0">
                <a:solidFill>
                  <a:srgbClr val="FFC000"/>
                </a:solidFill>
                <a:latin typeface="IBM Plex Serif Medium" panose="020B0604020202020204" charset="0"/>
              </a:rPr>
              <a:t>: </a:t>
            </a:r>
            <a:r>
              <a:rPr lang="en-US" sz="1400" dirty="0">
                <a:solidFill>
                  <a:srgbClr val="FFFFFF"/>
                </a:solidFill>
                <a:latin typeface="IBM Plex Serif Medium" panose="020B0604020202020204" charset="0"/>
              </a:rPr>
              <a:t>We </a:t>
            </a:r>
            <a:r>
              <a:rPr lang="en-US" sz="1400" dirty="0" smtClean="0">
                <a:solidFill>
                  <a:srgbClr val="FFFFFF"/>
                </a:solidFill>
                <a:latin typeface="IBM Plex Serif Medium" panose="020B0604020202020204" charset="0"/>
              </a:rPr>
              <a:t>had not given </a:t>
            </a:r>
            <a:r>
              <a:rPr lang="en-US" sz="1400" dirty="0">
                <a:solidFill>
                  <a:srgbClr val="FFFFFF"/>
                </a:solidFill>
                <a:latin typeface="IBM Plex Serif Medium" panose="020B0604020202020204" charset="0"/>
              </a:rPr>
              <a:t>first aid to the patient </a:t>
            </a:r>
            <a:r>
              <a:rPr lang="en-US" sz="1400" dirty="0" smtClean="0">
                <a:solidFill>
                  <a:srgbClr val="FFFFFF"/>
                </a:solidFill>
                <a:latin typeface="IBM Plex Serif Medium" panose="020B0604020202020204" charset="0"/>
              </a:rPr>
              <a:t>when the </a:t>
            </a:r>
            <a:r>
              <a:rPr lang="en-US" sz="1400" dirty="0">
                <a:solidFill>
                  <a:srgbClr val="FFFFFF"/>
                </a:solidFill>
                <a:latin typeface="IBM Plex Serif Medium" panose="020B0604020202020204" charset="0"/>
              </a:rPr>
              <a:t>doctor arrived. </a:t>
            </a:r>
          </a:p>
          <a:p>
            <a:pPr marL="76200" indent="0">
              <a:buClr>
                <a:srgbClr val="FFFFFF"/>
              </a:buClr>
              <a:buNone/>
            </a:pPr>
            <a:r>
              <a:rPr lang="en-US" sz="1400" dirty="0">
                <a:solidFill>
                  <a:srgbClr val="FFFFFF"/>
                </a:solidFill>
                <a:latin typeface="IBM Plex Serif Medium" panose="020B0604020202020204" charset="0"/>
              </a:rPr>
              <a:t>                      The match had </a:t>
            </a:r>
            <a:r>
              <a:rPr lang="en-US" sz="1400" dirty="0" smtClean="0">
                <a:solidFill>
                  <a:srgbClr val="FFFFFF"/>
                </a:solidFill>
                <a:latin typeface="IBM Plex Serif Medium" panose="020B0604020202020204" charset="0"/>
              </a:rPr>
              <a:t>not started when we </a:t>
            </a:r>
            <a:r>
              <a:rPr lang="en-US" sz="1400" dirty="0">
                <a:solidFill>
                  <a:srgbClr val="FFFFFF"/>
                </a:solidFill>
                <a:latin typeface="IBM Plex Serif Medium" panose="020B0604020202020204" charset="0"/>
              </a:rPr>
              <a:t>reached the playground</a:t>
            </a:r>
            <a:r>
              <a:rPr lang="en-US" sz="1400" dirty="0" smtClean="0">
                <a:solidFill>
                  <a:srgbClr val="FFFFFF"/>
                </a:solidFill>
                <a:latin typeface="IBM Plex Serif Medium" panose="020B0604020202020204" charset="0"/>
              </a:rPr>
              <a:t>.    </a:t>
            </a:r>
            <a:endParaRPr lang="en-US" sz="1400" dirty="0">
              <a:solidFill>
                <a:srgbClr val="FFFFFF"/>
              </a:solidFill>
              <a:latin typeface="IBM Plex Serif Medium" panose="020B0604020202020204" charset="0"/>
            </a:endParaRPr>
          </a:p>
          <a:p>
            <a:pPr marL="0" indent="0">
              <a:buClr>
                <a:srgbClr val="FFFFFF"/>
              </a:buClr>
              <a:buFont typeface="IBM Plex Sans"/>
              <a:buNone/>
            </a:pPr>
            <a:endParaRPr lang="en-US" dirty="0" smtClean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 marL="76200" indent="0">
              <a:buClr>
                <a:srgbClr val="FFDE00"/>
              </a:buClr>
              <a:buFont typeface="IBM Plex Sans"/>
              <a:buNone/>
            </a:pPr>
            <a:endParaRPr lang="en-US" b="1" dirty="0">
              <a:solidFill>
                <a:srgbClr val="FFC000"/>
              </a:solidFill>
              <a:latin typeface="IBM Plex Serif" panose="020B0604020202020204" charset="0"/>
            </a:endParaRPr>
          </a:p>
        </p:txBody>
      </p:sp>
      <p:sp>
        <p:nvSpPr>
          <p:cNvPr id="31" name="Google Shape;123;p17"/>
          <p:cNvSpPr txBox="1">
            <a:spLocks/>
          </p:cNvSpPr>
          <p:nvPr/>
        </p:nvSpPr>
        <p:spPr>
          <a:xfrm>
            <a:off x="858690" y="3054589"/>
            <a:ext cx="7247085" cy="888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●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marL="76200" indent="0" algn="just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Font typeface="IBM Plex Sans"/>
              <a:buNone/>
            </a:pPr>
            <a:r>
              <a:rPr lang="en-US" sz="1400" dirty="0" smtClean="0">
                <a:solidFill>
                  <a:srgbClr val="FFFFFF"/>
                </a:solidFill>
                <a:latin typeface="IBM Plex Serif Medium" panose="020B0604020202020204" charset="0"/>
              </a:rPr>
              <a:t>Interrogative </a:t>
            </a:r>
            <a:r>
              <a:rPr lang="en-US" sz="1400" dirty="0" smtClean="0">
                <a:solidFill>
                  <a:srgbClr val="FFC000"/>
                </a:solidFill>
                <a:latin typeface="IBM Plex Serif Medium" panose="020B0604020202020204" charset="0"/>
              </a:rPr>
              <a:t>: </a:t>
            </a:r>
            <a:r>
              <a:rPr lang="en-US" sz="1400" dirty="0" smtClean="0">
                <a:solidFill>
                  <a:srgbClr val="FF9900"/>
                </a:solidFill>
                <a:latin typeface="IBM Plex Serif Medium" panose="020B0604020202020204" charset="0"/>
              </a:rPr>
              <a:t> had + subject </a:t>
            </a:r>
            <a:r>
              <a:rPr lang="en-US" sz="1400" dirty="0">
                <a:solidFill>
                  <a:srgbClr val="FF9900"/>
                </a:solidFill>
                <a:latin typeface="IBM Plex Serif Medium" panose="020B0604020202020204" charset="0"/>
              </a:rPr>
              <a:t>+ V (past participle)  + object / </a:t>
            </a:r>
            <a:r>
              <a:rPr lang="en-US" sz="1400" dirty="0" smtClean="0">
                <a:solidFill>
                  <a:srgbClr val="FF9900"/>
                </a:solidFill>
                <a:latin typeface="IBM Plex Serif Medium" panose="020B0604020202020204" charset="0"/>
              </a:rPr>
              <a:t>complement? </a:t>
            </a:r>
            <a:endParaRPr lang="en-US" sz="1400" dirty="0">
              <a:solidFill>
                <a:srgbClr val="FF9900"/>
              </a:solidFill>
              <a:latin typeface="IBM Plex Serif Medium" panose="020B0604020202020204" charset="0"/>
            </a:endParaRPr>
          </a:p>
          <a:p>
            <a:pPr marL="76200" indent="0">
              <a:buClr>
                <a:srgbClr val="FFFFFF"/>
              </a:buClr>
              <a:buNone/>
            </a:pPr>
            <a:r>
              <a:rPr lang="en-US" sz="1400" dirty="0">
                <a:solidFill>
                  <a:srgbClr val="FF9900"/>
                </a:solidFill>
                <a:latin typeface="IBM Plex Serif Medium" panose="020B0604020202020204" charset="0"/>
              </a:rPr>
              <a:t>Example </a:t>
            </a:r>
            <a:r>
              <a:rPr lang="en-US" sz="1400" dirty="0">
                <a:solidFill>
                  <a:srgbClr val="FFC000"/>
                </a:solidFill>
                <a:latin typeface="IBM Plex Serif Medium" panose="020B0604020202020204" charset="0"/>
              </a:rPr>
              <a:t>: </a:t>
            </a:r>
            <a:r>
              <a:rPr lang="en-US" sz="1400" dirty="0" smtClean="0">
                <a:solidFill>
                  <a:srgbClr val="FFC000"/>
                </a:solidFill>
                <a:latin typeface="IBM Plex Serif Medium" panose="020B0604020202020204" charset="0"/>
              </a:rPr>
              <a:t> </a:t>
            </a:r>
            <a:r>
              <a:rPr lang="en-US" sz="1400" dirty="0" smtClean="0">
                <a:solidFill>
                  <a:schemeClr val="bg1"/>
                </a:solidFill>
                <a:latin typeface="IBM Plex Serif Medium" panose="020B0604020202020204" charset="0"/>
              </a:rPr>
              <a:t>Had</a:t>
            </a:r>
            <a:r>
              <a:rPr lang="en-US" sz="1400" dirty="0" smtClean="0">
                <a:solidFill>
                  <a:srgbClr val="FFFFFF"/>
                </a:solidFill>
                <a:latin typeface="IBM Plex Serif Medium" panose="020B0604020202020204" charset="0"/>
              </a:rPr>
              <a:t> they given </a:t>
            </a:r>
            <a:r>
              <a:rPr lang="en-US" sz="1400" dirty="0">
                <a:solidFill>
                  <a:srgbClr val="FFFFFF"/>
                </a:solidFill>
                <a:latin typeface="IBM Plex Serif Medium" panose="020B0604020202020204" charset="0"/>
              </a:rPr>
              <a:t>first aid to the patient before the doctor </a:t>
            </a:r>
            <a:r>
              <a:rPr lang="en-US" sz="1400" dirty="0" smtClean="0">
                <a:solidFill>
                  <a:srgbClr val="FFFFFF"/>
                </a:solidFill>
                <a:latin typeface="IBM Plex Serif Medium" panose="020B0604020202020204" charset="0"/>
              </a:rPr>
              <a:t>arrived? </a:t>
            </a:r>
            <a:endParaRPr lang="en-US" sz="1400" dirty="0">
              <a:solidFill>
                <a:srgbClr val="FFFFFF"/>
              </a:solidFill>
              <a:latin typeface="IBM Plex Serif Medium" panose="020B0604020202020204" charset="0"/>
            </a:endParaRPr>
          </a:p>
          <a:p>
            <a:pPr marL="76200" indent="0">
              <a:buClr>
                <a:srgbClr val="FFFFFF"/>
              </a:buClr>
              <a:buNone/>
            </a:pPr>
            <a:r>
              <a:rPr lang="en-US" sz="1400" dirty="0">
                <a:solidFill>
                  <a:srgbClr val="FFFFFF"/>
                </a:solidFill>
                <a:latin typeface="IBM Plex Serif Medium" panose="020B0604020202020204" charset="0"/>
              </a:rPr>
              <a:t>                      </a:t>
            </a:r>
            <a:r>
              <a:rPr lang="en-US" sz="1400" dirty="0" smtClean="0">
                <a:solidFill>
                  <a:srgbClr val="FFFFFF"/>
                </a:solidFill>
                <a:latin typeface="IBM Plex Serif Medium" panose="020B0604020202020204" charset="0"/>
              </a:rPr>
              <a:t>Had the </a:t>
            </a:r>
            <a:r>
              <a:rPr lang="en-US" sz="1400" dirty="0">
                <a:solidFill>
                  <a:srgbClr val="FFFFFF"/>
                </a:solidFill>
                <a:latin typeface="IBM Plex Serif Medium" panose="020B0604020202020204" charset="0"/>
              </a:rPr>
              <a:t>match </a:t>
            </a:r>
            <a:r>
              <a:rPr lang="en-US" sz="1400" dirty="0" smtClean="0">
                <a:solidFill>
                  <a:srgbClr val="FFFFFF"/>
                </a:solidFill>
                <a:latin typeface="IBM Plex Serif Medium" panose="020B0604020202020204" charset="0"/>
              </a:rPr>
              <a:t>started when you </a:t>
            </a:r>
            <a:r>
              <a:rPr lang="en-US" sz="1400" dirty="0">
                <a:solidFill>
                  <a:srgbClr val="FFFFFF"/>
                </a:solidFill>
                <a:latin typeface="IBM Plex Serif Medium" panose="020B0604020202020204" charset="0"/>
              </a:rPr>
              <a:t>reached the </a:t>
            </a:r>
            <a:r>
              <a:rPr lang="en-US" sz="1400" dirty="0" smtClean="0">
                <a:solidFill>
                  <a:srgbClr val="FFFFFF"/>
                </a:solidFill>
                <a:latin typeface="IBM Plex Serif Medium" panose="020B0604020202020204" charset="0"/>
              </a:rPr>
              <a:t>playground?</a:t>
            </a:r>
            <a:endParaRPr lang="en-US" b="1" dirty="0">
              <a:solidFill>
                <a:srgbClr val="FFC000"/>
              </a:solidFill>
              <a:latin typeface="IBM Plex Serif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794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3"/>
          <p:cNvSpPr txBox="1">
            <a:spLocks noGrp="1"/>
          </p:cNvSpPr>
          <p:nvPr>
            <p:ph type="title"/>
          </p:nvPr>
        </p:nvSpPr>
        <p:spPr>
          <a:xfrm>
            <a:off x="791463" y="494301"/>
            <a:ext cx="6718200" cy="485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Past Perfect Tense </a:t>
            </a:r>
            <a:endParaRPr dirty="0"/>
          </a:p>
        </p:txBody>
      </p:sp>
      <p:sp>
        <p:nvSpPr>
          <p:cNvPr id="209" name="Google Shape;209;p23"/>
          <p:cNvSpPr txBox="1">
            <a:spLocks noGrp="1"/>
          </p:cNvSpPr>
          <p:nvPr>
            <p:ph type="sldNum" idx="12"/>
          </p:nvPr>
        </p:nvSpPr>
        <p:spPr>
          <a:xfrm>
            <a:off x="8328327" y="4338350"/>
            <a:ext cx="242700" cy="259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fld id="{00000000-1234-1234-1234-123412341234}" type="slidenum">
              <a:rPr lang="en">
                <a:solidFill>
                  <a:srgbClr val="FFDE00"/>
                </a:solidFill>
              </a:rPr>
              <a:pPr/>
              <a:t>23</a:t>
            </a:fld>
            <a:endParaRPr>
              <a:solidFill>
                <a:srgbClr val="FFDE00"/>
              </a:solidFill>
            </a:endParaRPr>
          </a:p>
        </p:txBody>
      </p:sp>
      <p:grpSp>
        <p:nvGrpSpPr>
          <p:cNvPr id="210" name="Google Shape;210;p23"/>
          <p:cNvGrpSpPr/>
          <p:nvPr/>
        </p:nvGrpSpPr>
        <p:grpSpPr>
          <a:xfrm>
            <a:off x="8274995" y="339237"/>
            <a:ext cx="533460" cy="511717"/>
            <a:chOff x="5241175" y="4959100"/>
            <a:chExt cx="539775" cy="517775"/>
          </a:xfrm>
        </p:grpSpPr>
        <p:sp>
          <p:nvSpPr>
            <p:cNvPr id="211" name="Google Shape;211;p23"/>
            <p:cNvSpPr/>
            <p:nvPr/>
          </p:nvSpPr>
          <p:spPr>
            <a:xfrm>
              <a:off x="5575150" y="4959100"/>
              <a:ext cx="161225" cy="178300"/>
            </a:xfrm>
            <a:custGeom>
              <a:avLst/>
              <a:gdLst/>
              <a:ahLst/>
              <a:cxnLst/>
              <a:rect l="l" t="t" r="r" b="b"/>
              <a:pathLst>
                <a:path w="6449" h="7132" extrusionOk="0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2" name="Google Shape;212;p23"/>
            <p:cNvSpPr/>
            <p:nvPr/>
          </p:nvSpPr>
          <p:spPr>
            <a:xfrm>
              <a:off x="5330925" y="4985350"/>
              <a:ext cx="128250" cy="148400"/>
            </a:xfrm>
            <a:custGeom>
              <a:avLst/>
              <a:gdLst/>
              <a:ahLst/>
              <a:cxnLst/>
              <a:rect l="l" t="t" r="r" b="b"/>
              <a:pathLst>
                <a:path w="5130" h="5936" extrusionOk="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3" name="Google Shape;213;p23"/>
            <p:cNvSpPr/>
            <p:nvPr/>
          </p:nvSpPr>
          <p:spPr>
            <a:xfrm>
              <a:off x="5241175" y="5241175"/>
              <a:ext cx="180125" cy="109325"/>
            </a:xfrm>
            <a:custGeom>
              <a:avLst/>
              <a:gdLst/>
              <a:ahLst/>
              <a:cxnLst/>
              <a:rect l="l" t="t" r="r" b="b"/>
              <a:pathLst>
                <a:path w="7205" h="4373" extrusionOk="0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4" name="Google Shape;214;p23"/>
            <p:cNvSpPr/>
            <p:nvPr/>
          </p:nvSpPr>
          <p:spPr>
            <a:xfrm>
              <a:off x="5461575" y="5316900"/>
              <a:ext cx="89175" cy="159975"/>
            </a:xfrm>
            <a:custGeom>
              <a:avLst/>
              <a:gdLst/>
              <a:ahLst/>
              <a:cxnLst/>
              <a:rect l="l" t="t" r="r" b="b"/>
              <a:pathLst>
                <a:path w="3567" h="6399" extrusionOk="0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5" name="Google Shape;215;p23"/>
            <p:cNvSpPr/>
            <p:nvPr/>
          </p:nvSpPr>
          <p:spPr>
            <a:xfrm>
              <a:off x="5619100" y="5194175"/>
              <a:ext cx="161850" cy="89775"/>
            </a:xfrm>
            <a:custGeom>
              <a:avLst/>
              <a:gdLst/>
              <a:ahLst/>
              <a:cxnLst/>
              <a:rect l="l" t="t" r="r" b="b"/>
              <a:pathLst>
                <a:path w="6474" h="3591" extrusionOk="0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6" name="Google Shape;216;p23"/>
            <p:cNvSpPr/>
            <p:nvPr/>
          </p:nvSpPr>
          <p:spPr>
            <a:xfrm>
              <a:off x="5420075" y="5116000"/>
              <a:ext cx="189300" cy="189925"/>
            </a:xfrm>
            <a:custGeom>
              <a:avLst/>
              <a:gdLst/>
              <a:ahLst/>
              <a:cxnLst/>
              <a:rect l="l" t="t" r="r" b="b"/>
              <a:pathLst>
                <a:path w="7572" h="7597" extrusionOk="0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29" name="Google Shape;123;p17"/>
          <p:cNvSpPr txBox="1">
            <a:spLocks/>
          </p:cNvSpPr>
          <p:nvPr/>
        </p:nvSpPr>
        <p:spPr>
          <a:xfrm>
            <a:off x="867663" y="1700020"/>
            <a:ext cx="7152387" cy="146228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r>
              <a:rPr lang="en-US" dirty="0" smtClean="0">
                <a:solidFill>
                  <a:srgbClr val="FFFFFF"/>
                </a:solidFill>
                <a:latin typeface="IBM Plex Serif Medium" panose="020B0604020202020204" charset="0"/>
              </a:rPr>
              <a:t>Uses: </a:t>
            </a:r>
            <a:r>
              <a:rPr lang="en-US" dirty="0" smtClean="0">
                <a:solidFill>
                  <a:srgbClr val="FF9900"/>
                </a:solidFill>
                <a:latin typeface="IBM Plex Serif Medium" panose="020B0604020202020204" charset="0"/>
              </a:rPr>
              <a:t>Past perfect tense is used</a:t>
            </a:r>
            <a:r>
              <a:rPr lang="en-US" dirty="0">
                <a:solidFill>
                  <a:srgbClr val="FFFFFF"/>
                </a:solidFill>
                <a:latin typeface="IBM Plex Serif Medium" panose="020B0604020202020204" charset="0"/>
              </a:rPr>
              <a:t> </a:t>
            </a:r>
            <a:r>
              <a:rPr lang="en-US" dirty="0">
                <a:solidFill>
                  <a:srgbClr val="FF9900"/>
                </a:solidFill>
                <a:latin typeface="IBM Plex Serif Medium" panose="020B0604020202020204" charset="0"/>
              </a:rPr>
              <a:t>to express an </a:t>
            </a:r>
            <a:r>
              <a:rPr lang="en-US" dirty="0" smtClean="0">
                <a:solidFill>
                  <a:srgbClr val="FF9900"/>
                </a:solidFill>
                <a:latin typeface="IBM Plex Serif Medium" panose="020B0604020202020204" charset="0"/>
              </a:rPr>
              <a:t>action completed before a given  </a:t>
            </a:r>
          </a:p>
          <a:p>
            <a:pPr>
              <a:buClr>
                <a:srgbClr val="FFFFFF"/>
              </a:buClr>
            </a:pPr>
            <a:r>
              <a:rPr lang="en-US" dirty="0">
                <a:solidFill>
                  <a:srgbClr val="FF9900"/>
                </a:solidFill>
                <a:latin typeface="IBM Plex Serif Medium" panose="020B0604020202020204" charset="0"/>
              </a:rPr>
              <a:t> </a:t>
            </a:r>
            <a:r>
              <a:rPr lang="en-US" dirty="0" smtClean="0">
                <a:solidFill>
                  <a:srgbClr val="FF9900"/>
                </a:solidFill>
                <a:latin typeface="IBM Plex Serif Medium" panose="020B0604020202020204" charset="0"/>
              </a:rPr>
              <a:t>           moment in the past. </a:t>
            </a:r>
            <a:endParaRPr lang="en-US" dirty="0" smtClean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 marL="76200">
              <a:spcBef>
                <a:spcPts val="600"/>
              </a:spcBef>
              <a:buSzPts val="2400"/>
            </a:pPr>
            <a:endParaRPr lang="en-US" b="1" dirty="0">
              <a:solidFill>
                <a:srgbClr val="FFC000"/>
              </a:solidFill>
              <a:latin typeface="IBM Plex Serif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019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3"/>
          <p:cNvSpPr txBox="1">
            <a:spLocks noGrp="1"/>
          </p:cNvSpPr>
          <p:nvPr>
            <p:ph type="title"/>
          </p:nvPr>
        </p:nvSpPr>
        <p:spPr>
          <a:xfrm>
            <a:off x="791463" y="494301"/>
            <a:ext cx="6718200" cy="485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Past Perfect Continuous Tense </a:t>
            </a:r>
            <a:endParaRPr dirty="0"/>
          </a:p>
        </p:txBody>
      </p:sp>
      <p:sp>
        <p:nvSpPr>
          <p:cNvPr id="209" name="Google Shape;209;p23"/>
          <p:cNvSpPr txBox="1">
            <a:spLocks noGrp="1"/>
          </p:cNvSpPr>
          <p:nvPr>
            <p:ph type="sldNum" idx="12"/>
          </p:nvPr>
        </p:nvSpPr>
        <p:spPr>
          <a:xfrm>
            <a:off x="8328327" y="4338350"/>
            <a:ext cx="242700" cy="259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fld id="{00000000-1234-1234-1234-123412341234}" type="slidenum">
              <a:rPr lang="en">
                <a:solidFill>
                  <a:srgbClr val="FFDE00"/>
                </a:solidFill>
              </a:rPr>
              <a:pPr/>
              <a:t>24</a:t>
            </a:fld>
            <a:endParaRPr>
              <a:solidFill>
                <a:srgbClr val="FFDE00"/>
              </a:solidFill>
            </a:endParaRPr>
          </a:p>
        </p:txBody>
      </p:sp>
      <p:sp>
        <p:nvSpPr>
          <p:cNvPr id="29" name="Google Shape;123;p17"/>
          <p:cNvSpPr txBox="1">
            <a:spLocks/>
          </p:cNvSpPr>
          <p:nvPr/>
        </p:nvSpPr>
        <p:spPr>
          <a:xfrm>
            <a:off x="791463" y="1071370"/>
            <a:ext cx="7057137" cy="80505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r>
              <a:rPr lang="en-US" dirty="0" smtClean="0">
                <a:solidFill>
                  <a:srgbClr val="FFFFFF"/>
                </a:solidFill>
                <a:latin typeface="IBM Plex Serif Medium" panose="020B0604020202020204" charset="0"/>
              </a:rPr>
              <a:t>Form</a:t>
            </a:r>
            <a:r>
              <a:rPr lang="en-US" dirty="0" smtClean="0">
                <a:solidFill>
                  <a:srgbClr val="FFC000"/>
                </a:solidFill>
                <a:latin typeface="IBM Plex Serif Medium" panose="020B0604020202020204" charset="0"/>
              </a:rPr>
              <a:t> :  </a:t>
            </a:r>
            <a:r>
              <a:rPr lang="en-US" dirty="0" smtClean="0">
                <a:solidFill>
                  <a:srgbClr val="FF9900"/>
                </a:solidFill>
                <a:latin typeface="IBM Plex Serif Medium" panose="020B0604020202020204" charset="0"/>
              </a:rPr>
              <a:t>subject + had + been + V (+</a:t>
            </a:r>
            <a:r>
              <a:rPr lang="en-US" dirty="0" err="1" smtClean="0">
                <a:solidFill>
                  <a:srgbClr val="FF9900"/>
                </a:solidFill>
                <a:latin typeface="IBM Plex Serif Medium" panose="020B0604020202020204" charset="0"/>
              </a:rPr>
              <a:t>ing</a:t>
            </a:r>
            <a:r>
              <a:rPr lang="en-US" dirty="0" smtClean="0">
                <a:solidFill>
                  <a:srgbClr val="FF9900"/>
                </a:solidFill>
                <a:latin typeface="IBM Plex Serif Medium" panose="020B0604020202020204" charset="0"/>
              </a:rPr>
              <a:t>)  + object / complement </a:t>
            </a:r>
          </a:p>
          <a:p>
            <a:pPr>
              <a:buClr>
                <a:srgbClr val="FFFFFF"/>
              </a:buClr>
            </a:pPr>
            <a:r>
              <a:rPr lang="en-US" dirty="0" smtClean="0">
                <a:solidFill>
                  <a:srgbClr val="FF9900"/>
                </a:solidFill>
                <a:latin typeface="IBM Plex Serif Medium" panose="020B0604020202020204" charset="0"/>
              </a:rPr>
              <a:t>Example </a:t>
            </a:r>
            <a:r>
              <a:rPr lang="en-US" dirty="0" smtClean="0">
                <a:solidFill>
                  <a:srgbClr val="FFC000"/>
                </a:solidFill>
                <a:latin typeface="IBM Plex Serif Medium" panose="020B0604020202020204" charset="0"/>
              </a:rPr>
              <a:t>: </a:t>
            </a:r>
            <a:r>
              <a:rPr lang="en-US" dirty="0" smtClean="0">
                <a:solidFill>
                  <a:schemeClr val="bg1"/>
                </a:solidFill>
                <a:latin typeface="IBM Plex Serif Medium" panose="020B0604020202020204" charset="0"/>
              </a:rPr>
              <a:t>The CBI had been investigating the case for two years when Mr. Reddy  </a:t>
            </a:r>
          </a:p>
          <a:p>
            <a:pPr>
              <a:buClr>
                <a:srgbClr val="FFFFFF"/>
              </a:buClr>
            </a:pPr>
            <a:r>
              <a:rPr lang="en-US" dirty="0">
                <a:solidFill>
                  <a:schemeClr val="bg1"/>
                </a:solidFill>
                <a:latin typeface="IBM Plex Serif Medium" panose="020B0604020202020204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IBM Plex Serif Medium" panose="020B0604020202020204" charset="0"/>
              </a:rPr>
              <a:t>                     took over as its Director General.     </a:t>
            </a:r>
          </a:p>
          <a:p>
            <a:pPr>
              <a:buClr>
                <a:srgbClr val="FFFFFF"/>
              </a:buClr>
            </a:pPr>
            <a:endParaRPr lang="en-US" sz="1800" dirty="0" smtClean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>
              <a:buClr>
                <a:srgbClr val="FFFFFF"/>
              </a:buClr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                      </a:t>
            </a:r>
            <a:endParaRPr lang="en-US" dirty="0" smtClean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 marL="76200">
              <a:spcBef>
                <a:spcPts val="600"/>
              </a:spcBef>
              <a:buSzPts val="2400"/>
            </a:pPr>
            <a:endParaRPr lang="en-US" b="1" dirty="0">
              <a:solidFill>
                <a:srgbClr val="FFC000"/>
              </a:solidFill>
              <a:latin typeface="IBM Plex Serif" panose="020B0604020202020204" charset="0"/>
            </a:endParaRPr>
          </a:p>
        </p:txBody>
      </p:sp>
      <p:sp>
        <p:nvSpPr>
          <p:cNvPr id="30" name="Google Shape;123;p17"/>
          <p:cNvSpPr txBox="1">
            <a:spLocks/>
          </p:cNvSpPr>
          <p:nvPr/>
        </p:nvSpPr>
        <p:spPr>
          <a:xfrm>
            <a:off x="791463" y="2069721"/>
            <a:ext cx="7133337" cy="694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●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marL="7620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Font typeface="IBM Plex Sans"/>
              <a:buNone/>
            </a:pPr>
            <a:r>
              <a:rPr lang="en-US" sz="1400" dirty="0" smtClean="0">
                <a:solidFill>
                  <a:srgbClr val="FFFFFF"/>
                </a:solidFill>
                <a:latin typeface="IBM Plex Serif Medium" panose="020B0604020202020204" charset="0"/>
              </a:rPr>
              <a:t>Negative </a:t>
            </a:r>
            <a:r>
              <a:rPr lang="en-US" sz="1400" dirty="0" smtClean="0">
                <a:solidFill>
                  <a:srgbClr val="FFC000"/>
                </a:solidFill>
                <a:latin typeface="IBM Plex Serif Medium" panose="020B0604020202020204" charset="0"/>
              </a:rPr>
              <a:t>: </a:t>
            </a:r>
            <a:r>
              <a:rPr lang="en-US" sz="1400" dirty="0">
                <a:solidFill>
                  <a:srgbClr val="FF9900"/>
                </a:solidFill>
                <a:latin typeface="IBM Plex Serif Medium" panose="020B0604020202020204" charset="0"/>
              </a:rPr>
              <a:t>subject + </a:t>
            </a:r>
            <a:r>
              <a:rPr lang="en-US" sz="1400" dirty="0" smtClean="0">
                <a:solidFill>
                  <a:srgbClr val="FF9900"/>
                </a:solidFill>
                <a:latin typeface="IBM Plex Serif Medium" panose="020B0604020202020204" charset="0"/>
              </a:rPr>
              <a:t>had +not + been </a:t>
            </a:r>
            <a:r>
              <a:rPr lang="en-US" sz="1400" dirty="0">
                <a:solidFill>
                  <a:srgbClr val="FF9900"/>
                </a:solidFill>
                <a:latin typeface="IBM Plex Serif Medium" panose="020B0604020202020204" charset="0"/>
              </a:rPr>
              <a:t>+ V (+</a:t>
            </a:r>
            <a:r>
              <a:rPr lang="en-US" sz="1400" dirty="0" err="1">
                <a:solidFill>
                  <a:srgbClr val="FF9900"/>
                </a:solidFill>
                <a:latin typeface="IBM Plex Serif Medium" panose="020B0604020202020204" charset="0"/>
              </a:rPr>
              <a:t>ing</a:t>
            </a:r>
            <a:r>
              <a:rPr lang="en-US" sz="1400" dirty="0">
                <a:solidFill>
                  <a:srgbClr val="FF9900"/>
                </a:solidFill>
                <a:latin typeface="IBM Plex Serif Medium" panose="020B0604020202020204" charset="0"/>
              </a:rPr>
              <a:t>)  + object / complement </a:t>
            </a:r>
            <a:endParaRPr lang="en-US" sz="1400" dirty="0" smtClean="0">
              <a:solidFill>
                <a:srgbClr val="FF9900"/>
              </a:solidFill>
              <a:latin typeface="IBM Plex Serif Medium" panose="020B0604020202020204" charset="0"/>
            </a:endParaRPr>
          </a:p>
          <a:p>
            <a:pPr marL="7620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Font typeface="IBM Plex Sans"/>
              <a:buNone/>
            </a:pPr>
            <a:r>
              <a:rPr lang="en-US" sz="1400" dirty="0" smtClean="0">
                <a:solidFill>
                  <a:srgbClr val="FF9900"/>
                </a:solidFill>
                <a:latin typeface="IBM Plex Serif Medium" panose="020B0604020202020204" charset="0"/>
              </a:rPr>
              <a:t>Example </a:t>
            </a:r>
            <a:r>
              <a:rPr lang="en-US" sz="1400" dirty="0">
                <a:solidFill>
                  <a:srgbClr val="FFC000"/>
                </a:solidFill>
                <a:latin typeface="IBM Plex Serif Medium" panose="020B0604020202020204" charset="0"/>
              </a:rPr>
              <a:t>: </a:t>
            </a:r>
            <a:r>
              <a:rPr lang="en-US" sz="1400" dirty="0" smtClean="0">
                <a:solidFill>
                  <a:schemeClr val="bg1"/>
                </a:solidFill>
                <a:latin typeface="IBM Plex Serif Medium" panose="020B0604020202020204" charset="0"/>
              </a:rPr>
              <a:t>The police had not been doing anything for two years. </a:t>
            </a:r>
            <a:endParaRPr lang="en-US" b="1" dirty="0">
              <a:solidFill>
                <a:schemeClr val="bg1"/>
              </a:solidFill>
              <a:latin typeface="IBM Plex Serif" panose="020B0604020202020204" charset="0"/>
            </a:endParaRPr>
          </a:p>
        </p:txBody>
      </p:sp>
      <p:sp>
        <p:nvSpPr>
          <p:cNvPr id="31" name="Google Shape;123;p17"/>
          <p:cNvSpPr txBox="1">
            <a:spLocks/>
          </p:cNvSpPr>
          <p:nvPr/>
        </p:nvSpPr>
        <p:spPr>
          <a:xfrm>
            <a:off x="858690" y="3054589"/>
            <a:ext cx="7247085" cy="888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●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marL="76200" indent="0" algn="just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Font typeface="IBM Plex Sans"/>
              <a:buNone/>
            </a:pPr>
            <a:r>
              <a:rPr lang="en-US" sz="1400" dirty="0" smtClean="0">
                <a:solidFill>
                  <a:srgbClr val="FFFFFF"/>
                </a:solidFill>
                <a:latin typeface="IBM Plex Serif Medium" panose="020B0604020202020204" charset="0"/>
              </a:rPr>
              <a:t>Interrogative </a:t>
            </a:r>
            <a:r>
              <a:rPr lang="en-US" sz="1400" dirty="0" smtClean="0">
                <a:solidFill>
                  <a:srgbClr val="FFC000"/>
                </a:solidFill>
                <a:latin typeface="IBM Plex Serif Medium" panose="020B0604020202020204" charset="0"/>
              </a:rPr>
              <a:t>: </a:t>
            </a:r>
            <a:r>
              <a:rPr lang="en-US" sz="1400" dirty="0" smtClean="0">
                <a:solidFill>
                  <a:srgbClr val="FF9900"/>
                </a:solidFill>
                <a:latin typeface="IBM Plex Serif Medium" panose="020B0604020202020204" charset="0"/>
              </a:rPr>
              <a:t> had +subject </a:t>
            </a:r>
            <a:r>
              <a:rPr lang="en-US" sz="1400" dirty="0">
                <a:solidFill>
                  <a:srgbClr val="FF9900"/>
                </a:solidFill>
                <a:latin typeface="IBM Plex Serif Medium" panose="020B0604020202020204" charset="0"/>
              </a:rPr>
              <a:t>+ </a:t>
            </a:r>
            <a:r>
              <a:rPr lang="en-US" sz="1400" dirty="0" smtClean="0">
                <a:solidFill>
                  <a:srgbClr val="FF9900"/>
                </a:solidFill>
                <a:latin typeface="IBM Plex Serif Medium" panose="020B0604020202020204" charset="0"/>
              </a:rPr>
              <a:t>been+ V (+</a:t>
            </a:r>
            <a:r>
              <a:rPr lang="en-US" sz="1400" dirty="0" err="1" smtClean="0">
                <a:solidFill>
                  <a:srgbClr val="FF9900"/>
                </a:solidFill>
                <a:latin typeface="IBM Plex Serif Medium" panose="020B0604020202020204" charset="0"/>
              </a:rPr>
              <a:t>ing</a:t>
            </a:r>
            <a:r>
              <a:rPr lang="en-US" sz="1400" dirty="0" smtClean="0">
                <a:solidFill>
                  <a:srgbClr val="FF9900"/>
                </a:solidFill>
                <a:latin typeface="IBM Plex Serif Medium" panose="020B0604020202020204" charset="0"/>
              </a:rPr>
              <a:t>)  </a:t>
            </a:r>
            <a:r>
              <a:rPr lang="en-US" sz="1400" dirty="0">
                <a:solidFill>
                  <a:srgbClr val="FF9900"/>
                </a:solidFill>
                <a:latin typeface="IBM Plex Serif Medium" panose="020B0604020202020204" charset="0"/>
              </a:rPr>
              <a:t>+ object / </a:t>
            </a:r>
            <a:r>
              <a:rPr lang="en-US" sz="1400" dirty="0" smtClean="0">
                <a:solidFill>
                  <a:srgbClr val="FF9900"/>
                </a:solidFill>
                <a:latin typeface="IBM Plex Serif Medium" panose="020B0604020202020204" charset="0"/>
              </a:rPr>
              <a:t>complement? </a:t>
            </a:r>
            <a:endParaRPr lang="en-US" sz="1400" dirty="0">
              <a:solidFill>
                <a:srgbClr val="FF9900"/>
              </a:solidFill>
              <a:latin typeface="IBM Plex Serif Medium" panose="020B0604020202020204" charset="0"/>
            </a:endParaRPr>
          </a:p>
          <a:p>
            <a:pPr marL="7620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Font typeface="IBM Plex Sans"/>
              <a:buNone/>
            </a:pPr>
            <a:r>
              <a:rPr lang="en-US" sz="1400" dirty="0">
                <a:solidFill>
                  <a:srgbClr val="FF9900"/>
                </a:solidFill>
                <a:latin typeface="IBM Plex Serif Medium" panose="020B0604020202020204" charset="0"/>
              </a:rPr>
              <a:t>Example </a:t>
            </a:r>
            <a:r>
              <a:rPr lang="en-US" sz="1400" dirty="0" smtClean="0">
                <a:solidFill>
                  <a:srgbClr val="FFFFFF"/>
                </a:solidFill>
                <a:latin typeface="IBM Plex Serif Medium" panose="020B0604020202020204" charset="0"/>
              </a:rPr>
              <a:t>:           Had the police been investigating the case seriously? </a:t>
            </a:r>
            <a:endParaRPr lang="en-US" sz="1400" dirty="0">
              <a:solidFill>
                <a:srgbClr val="FFFFFF"/>
              </a:solidFill>
              <a:latin typeface="IBM Plex Serif Medium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10940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2"/>
          <p:cNvSpPr txBox="1">
            <a:spLocks noGrp="1"/>
          </p:cNvSpPr>
          <p:nvPr>
            <p:ph type="sldNum" idx="12"/>
          </p:nvPr>
        </p:nvSpPr>
        <p:spPr>
          <a:xfrm>
            <a:off x="8328327" y="4338350"/>
            <a:ext cx="242700" cy="259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fld id="{00000000-1234-1234-1234-123412341234}" type="slidenum">
              <a:rPr lang="en">
                <a:solidFill>
                  <a:srgbClr val="FFDE00"/>
                </a:solidFill>
              </a:rPr>
              <a:pPr/>
              <a:t>25</a:t>
            </a:fld>
            <a:endParaRPr>
              <a:solidFill>
                <a:srgbClr val="FFDE00"/>
              </a:solidFill>
            </a:endParaRPr>
          </a:p>
        </p:txBody>
      </p:sp>
      <p:grpSp>
        <p:nvGrpSpPr>
          <p:cNvPr id="201" name="Google Shape;201;p22"/>
          <p:cNvGrpSpPr/>
          <p:nvPr/>
        </p:nvGrpSpPr>
        <p:grpSpPr>
          <a:xfrm>
            <a:off x="8230989" y="339340"/>
            <a:ext cx="577749" cy="480954"/>
            <a:chOff x="1244325" y="314425"/>
            <a:chExt cx="444525" cy="370050"/>
          </a:xfrm>
        </p:grpSpPr>
        <p:sp>
          <p:nvSpPr>
            <p:cNvPr id="202" name="Google Shape;202;p22"/>
            <p:cNvSpPr/>
            <p:nvPr/>
          </p:nvSpPr>
          <p:spPr>
            <a:xfrm>
              <a:off x="1388425" y="463425"/>
              <a:ext cx="143525" cy="143500"/>
            </a:xfrm>
            <a:custGeom>
              <a:avLst/>
              <a:gdLst/>
              <a:ahLst/>
              <a:cxnLst/>
              <a:rect l="l" t="t" r="r" b="b"/>
              <a:pathLst>
                <a:path w="5741" h="5740" extrusionOk="0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3" name="Google Shape;203;p22"/>
            <p:cNvSpPr/>
            <p:nvPr/>
          </p:nvSpPr>
          <p:spPr>
            <a:xfrm>
              <a:off x="1244325" y="314425"/>
              <a:ext cx="444525" cy="370050"/>
            </a:xfrm>
            <a:custGeom>
              <a:avLst/>
              <a:gdLst/>
              <a:ahLst/>
              <a:cxnLst/>
              <a:rect l="l" t="t" r="r" b="b"/>
              <a:pathLst>
                <a:path w="17781" h="14802" extrusionOk="0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7" name="Google Shape;104;p15"/>
          <p:cNvSpPr txBox="1">
            <a:spLocks/>
          </p:cNvSpPr>
          <p:nvPr/>
        </p:nvSpPr>
        <p:spPr>
          <a:xfrm>
            <a:off x="838579" y="359167"/>
            <a:ext cx="6724893" cy="686713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rgbClr val="040F20">
                <a:alpha val="40000"/>
              </a:srgb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9pPr>
          </a:lstStyle>
          <a:p>
            <a:pPr algn="ctr">
              <a:buClr>
                <a:srgbClr val="FFFFFF"/>
              </a:buClr>
            </a:pPr>
            <a:r>
              <a:rPr lang="en-IN" sz="3200" dirty="0" smtClean="0">
                <a:solidFill>
                  <a:srgbClr val="040F20"/>
                </a:solidFill>
                <a:latin typeface="IBM Plex Serif Medium" panose="020B0604020202020204" charset="0"/>
              </a:rPr>
              <a:t>Past Perfect Continuous Tense</a:t>
            </a:r>
            <a:endParaRPr lang="en-IN" sz="3200" dirty="0">
              <a:solidFill>
                <a:srgbClr val="040F20"/>
              </a:solidFill>
              <a:latin typeface="IBM Plex Serif Medium" panose="020B0604020202020204" charset="0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751054" y="1045880"/>
            <a:ext cx="1273215" cy="515661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800" dirty="0" smtClean="0">
                <a:solidFill>
                  <a:srgbClr val="040F20"/>
                </a:solidFill>
                <a:latin typeface="IBM Plex Serif" panose="020B0604020202020204" charset="0"/>
              </a:rPr>
              <a:t>Use</a:t>
            </a:r>
            <a:endParaRPr lang="en-IN" sz="1800" dirty="0">
              <a:solidFill>
                <a:srgbClr val="040F20"/>
              </a:solidFill>
              <a:latin typeface="IBM Plex Serif" panose="020B060402020202020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24268" y="1045880"/>
            <a:ext cx="6024357" cy="10115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IN" dirty="0" smtClean="0">
                <a:solidFill>
                  <a:schemeClr val="tx1"/>
                </a:solidFill>
                <a:latin typeface="IBM Plex Serif Medium" panose="020B0604020202020204" charset="0"/>
              </a:rPr>
              <a:t>This tense is used to express an action which began before a certain point in the past and continued up to that time.</a:t>
            </a:r>
          </a:p>
        </p:txBody>
      </p:sp>
      <p:sp>
        <p:nvSpPr>
          <p:cNvPr id="11" name="Google Shape;123;p17"/>
          <p:cNvSpPr txBox="1">
            <a:spLocks/>
          </p:cNvSpPr>
          <p:nvPr/>
        </p:nvSpPr>
        <p:spPr>
          <a:xfrm>
            <a:off x="2024267" y="1956364"/>
            <a:ext cx="6024358" cy="78866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76200" algn="just">
              <a:spcBef>
                <a:spcPts val="600"/>
              </a:spcBef>
              <a:buSzPts val="2400"/>
            </a:pPr>
            <a:r>
              <a:rPr lang="en-US" b="1" dirty="0" smtClean="0">
                <a:solidFill>
                  <a:schemeClr val="tx1"/>
                </a:solidFill>
                <a:latin typeface="IBM Plex Serif" panose="020B0604020202020204" charset="0"/>
              </a:rPr>
              <a:t>I left Libya in 2017. Before that, I had been teaching English in Libya for ten years. </a:t>
            </a:r>
            <a:endParaRPr lang="en-US" b="1" dirty="0">
              <a:solidFill>
                <a:schemeClr val="tx1"/>
              </a:solidFill>
              <a:latin typeface="IBM Plex Serif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48738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04;p15"/>
          <p:cNvSpPr txBox="1">
            <a:spLocks/>
          </p:cNvSpPr>
          <p:nvPr/>
        </p:nvSpPr>
        <p:spPr>
          <a:xfrm>
            <a:off x="879675" y="554737"/>
            <a:ext cx="6724893" cy="686713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rgbClr val="040F20">
                <a:alpha val="40000"/>
              </a:srgb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9pPr>
          </a:lstStyle>
          <a:p>
            <a:pPr algn="ctr">
              <a:buClr>
                <a:srgbClr val="FFFFFF"/>
              </a:buClr>
            </a:pPr>
            <a:r>
              <a:rPr lang="en-IN" sz="4000" dirty="0" smtClean="0">
                <a:solidFill>
                  <a:srgbClr val="FFFFFF"/>
                </a:solidFill>
                <a:latin typeface="IBM Plex Serif Medium" panose="020B0604020202020204" charset="0"/>
              </a:rPr>
              <a:t>Simple Future Tense</a:t>
            </a:r>
            <a:endParaRPr lang="en-IN" sz="4000" dirty="0">
              <a:solidFill>
                <a:srgbClr val="FFFFFF"/>
              </a:solidFill>
              <a:latin typeface="IBM Plex Serif Medium" panose="020B0604020202020204" charset="0"/>
            </a:endParaRPr>
          </a:p>
        </p:txBody>
      </p:sp>
      <p:sp>
        <p:nvSpPr>
          <p:cNvPr id="25" name="Google Shape;123;p17"/>
          <p:cNvSpPr txBox="1">
            <a:spLocks/>
          </p:cNvSpPr>
          <p:nvPr/>
        </p:nvSpPr>
        <p:spPr>
          <a:xfrm>
            <a:off x="625032" y="1379150"/>
            <a:ext cx="6601789" cy="74492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Form :  </a:t>
            </a:r>
            <a:r>
              <a:rPr lang="en-US" sz="1800" dirty="0" smtClean="0">
                <a:solidFill>
                  <a:srgbClr val="FFFFFF"/>
                </a:solidFill>
                <a:latin typeface="IBM Plex Serif Medium" panose="020B0604020202020204" charset="0"/>
              </a:rPr>
              <a:t>subject + shall/will + V(I form) + object / complement </a:t>
            </a:r>
          </a:p>
          <a:p>
            <a:pPr>
              <a:buClr>
                <a:srgbClr val="FFFFFF"/>
              </a:buClr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Example : </a:t>
            </a:r>
            <a:r>
              <a:rPr lang="en-US" sz="1800" dirty="0" smtClean="0">
                <a:solidFill>
                  <a:schemeClr val="bg1"/>
                </a:solidFill>
                <a:latin typeface="IBM Plex Serif Medium" panose="020B0604020202020204" charset="0"/>
              </a:rPr>
              <a:t>We shall study </a:t>
            </a:r>
            <a:r>
              <a:rPr lang="en-US" sz="1800" i="1" dirty="0" smtClean="0">
                <a:solidFill>
                  <a:schemeClr val="bg1"/>
                </a:solidFill>
                <a:latin typeface="IBM Plex Serif Medium" panose="020B0604020202020204" charset="0"/>
              </a:rPr>
              <a:t>the voice </a:t>
            </a:r>
            <a:r>
              <a:rPr lang="en-US" sz="1800" dirty="0" smtClean="0">
                <a:solidFill>
                  <a:schemeClr val="bg1"/>
                </a:solidFill>
                <a:latin typeface="IBM Plex Serif Medium" panose="020B0604020202020204" charset="0"/>
              </a:rPr>
              <a:t>in the next class.</a:t>
            </a:r>
          </a:p>
          <a:p>
            <a:pPr>
              <a:buClr>
                <a:srgbClr val="FFFFFF"/>
              </a:buClr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                      </a:t>
            </a:r>
            <a:endParaRPr lang="en-US" dirty="0" smtClean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 marL="76200">
              <a:spcBef>
                <a:spcPts val="600"/>
              </a:spcBef>
              <a:buSzPts val="2400"/>
            </a:pPr>
            <a:endParaRPr lang="en-US" b="1" dirty="0">
              <a:solidFill>
                <a:srgbClr val="FFC000"/>
              </a:solidFill>
              <a:latin typeface="IBM Plex Serif" panose="020B0604020202020204" charset="0"/>
            </a:endParaRPr>
          </a:p>
        </p:txBody>
      </p:sp>
      <p:sp>
        <p:nvSpPr>
          <p:cNvPr id="26" name="Google Shape;123;p17"/>
          <p:cNvSpPr txBox="1">
            <a:spLocks/>
          </p:cNvSpPr>
          <p:nvPr/>
        </p:nvSpPr>
        <p:spPr>
          <a:xfrm>
            <a:off x="625032" y="2112749"/>
            <a:ext cx="8037095" cy="947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●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marL="0" indent="0">
              <a:buClr>
                <a:srgbClr val="FFFFFF"/>
              </a:buClr>
              <a:buNone/>
            </a:pPr>
            <a:r>
              <a:rPr lang="en-US" sz="1800" dirty="0" smtClean="0">
                <a:solidFill>
                  <a:srgbClr val="FFFFFF"/>
                </a:solidFill>
                <a:latin typeface="IBM Plex Serif Medium" panose="020B0604020202020204" charset="0"/>
              </a:rPr>
              <a:t>Negative :   </a:t>
            </a:r>
            <a:r>
              <a:rPr lang="en-US" sz="1800" dirty="0" smtClean="0">
                <a:solidFill>
                  <a:srgbClr val="FF9900"/>
                </a:solidFill>
                <a:latin typeface="IBM Plex Serif Medium" panose="020B0604020202020204" charset="0"/>
              </a:rPr>
              <a:t>subject + shall/will+ not + V(I </a:t>
            </a:r>
            <a:r>
              <a:rPr lang="en-US" sz="1800" dirty="0">
                <a:solidFill>
                  <a:srgbClr val="FF9900"/>
                </a:solidFill>
                <a:latin typeface="IBM Plex Serif Medium" panose="020B0604020202020204" charset="0"/>
              </a:rPr>
              <a:t>form) </a:t>
            </a:r>
            <a:r>
              <a:rPr lang="en-US" sz="1800" dirty="0" smtClean="0">
                <a:solidFill>
                  <a:srgbClr val="FF9900"/>
                </a:solidFill>
                <a:latin typeface="IBM Plex Serif Medium" panose="020B0604020202020204" charset="0"/>
              </a:rPr>
              <a:t>+ object /complement </a:t>
            </a:r>
          </a:p>
          <a:p>
            <a:pPr marL="0" indent="0">
              <a:lnSpc>
                <a:spcPct val="100000"/>
              </a:lnSpc>
              <a:buClr>
                <a:srgbClr val="FFFFFF"/>
              </a:buClr>
              <a:buFont typeface="IBM Plex Sans"/>
              <a:buNone/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Example : </a:t>
            </a:r>
            <a:r>
              <a:rPr lang="en-US" sz="1800" dirty="0" smtClean="0">
                <a:solidFill>
                  <a:schemeClr val="bg1"/>
                </a:solidFill>
                <a:latin typeface="IBM Plex Serif Medium" panose="020B0604020202020204" charset="0"/>
              </a:rPr>
              <a:t>He will not teach you tomorrow. </a:t>
            </a:r>
          </a:p>
          <a:p>
            <a:pPr marL="0" indent="0">
              <a:lnSpc>
                <a:spcPct val="100000"/>
              </a:lnSpc>
              <a:buClr>
                <a:srgbClr val="FFFFFF"/>
              </a:buClr>
              <a:buFont typeface="IBM Plex Sans"/>
              <a:buNone/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                     </a:t>
            </a:r>
            <a:endParaRPr lang="en-US" dirty="0" smtClean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 marL="76200" indent="0">
              <a:buClr>
                <a:srgbClr val="FFDE00"/>
              </a:buClr>
              <a:buFont typeface="IBM Plex Sans"/>
              <a:buNone/>
            </a:pPr>
            <a:endParaRPr lang="en-US" b="1" dirty="0">
              <a:solidFill>
                <a:srgbClr val="FFC000"/>
              </a:solidFill>
              <a:latin typeface="IBM Plex Serif" panose="020B0604020202020204" charset="0"/>
            </a:endParaRPr>
          </a:p>
        </p:txBody>
      </p:sp>
      <p:sp>
        <p:nvSpPr>
          <p:cNvPr id="31" name="Google Shape;146;p18"/>
          <p:cNvSpPr/>
          <p:nvPr/>
        </p:nvSpPr>
        <p:spPr>
          <a:xfrm rot="2926102">
            <a:off x="7584313" y="876871"/>
            <a:ext cx="232179" cy="221692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3" name="Google Shape;144;p18"/>
          <p:cNvSpPr/>
          <p:nvPr/>
        </p:nvSpPr>
        <p:spPr>
          <a:xfrm rot="2466779">
            <a:off x="7504888" y="1375907"/>
            <a:ext cx="430854" cy="411394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37" name="Google Shape;149;p18"/>
          <p:cNvGrpSpPr/>
          <p:nvPr/>
        </p:nvGrpSpPr>
        <p:grpSpPr>
          <a:xfrm>
            <a:off x="8309413" y="339356"/>
            <a:ext cx="499206" cy="531902"/>
            <a:chOff x="5970800" y="1619250"/>
            <a:chExt cx="428650" cy="456725"/>
          </a:xfrm>
        </p:grpSpPr>
        <p:sp>
          <p:nvSpPr>
            <p:cNvPr id="38" name="Google Shape;150;p18"/>
            <p:cNvSpPr/>
            <p:nvPr/>
          </p:nvSpPr>
          <p:spPr>
            <a:xfrm>
              <a:off x="5970800" y="1674200"/>
              <a:ext cx="377975" cy="377950"/>
            </a:xfrm>
            <a:custGeom>
              <a:avLst/>
              <a:gdLst/>
              <a:ahLst/>
              <a:cxnLst/>
              <a:rect l="l" t="t" r="r" b="b"/>
              <a:pathLst>
                <a:path w="15119" h="15118" extrusionOk="0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9" name="Google Shape;151;p18"/>
            <p:cNvSpPr/>
            <p:nvPr/>
          </p:nvSpPr>
          <p:spPr>
            <a:xfrm>
              <a:off x="6068500" y="1771875"/>
              <a:ext cx="182575" cy="182600"/>
            </a:xfrm>
            <a:custGeom>
              <a:avLst/>
              <a:gdLst/>
              <a:ahLst/>
              <a:cxnLst/>
              <a:rect l="l" t="t" r="r" b="b"/>
              <a:pathLst>
                <a:path w="7303" h="7304" extrusionOk="0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0" name="Google Shape;152;p18"/>
            <p:cNvSpPr/>
            <p:nvPr/>
          </p:nvSpPr>
          <p:spPr>
            <a:xfrm>
              <a:off x="5981175" y="2005125"/>
              <a:ext cx="75125" cy="70850"/>
            </a:xfrm>
            <a:custGeom>
              <a:avLst/>
              <a:gdLst/>
              <a:ahLst/>
              <a:cxnLst/>
              <a:rect l="l" t="t" r="r" b="b"/>
              <a:pathLst>
                <a:path w="3005" h="2834" extrusionOk="0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1" name="Google Shape;153;p18"/>
            <p:cNvSpPr/>
            <p:nvPr/>
          </p:nvSpPr>
          <p:spPr>
            <a:xfrm>
              <a:off x="6263875" y="2005125"/>
              <a:ext cx="74525" cy="70850"/>
            </a:xfrm>
            <a:custGeom>
              <a:avLst/>
              <a:gdLst/>
              <a:ahLst/>
              <a:cxnLst/>
              <a:rect l="l" t="t" r="r" b="b"/>
              <a:pathLst>
                <a:path w="2981" h="2834" extrusionOk="0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2" name="Google Shape;154;p18"/>
            <p:cNvSpPr/>
            <p:nvPr/>
          </p:nvSpPr>
          <p:spPr>
            <a:xfrm>
              <a:off x="6147875" y="1619250"/>
              <a:ext cx="251575" cy="255850"/>
            </a:xfrm>
            <a:custGeom>
              <a:avLst/>
              <a:gdLst/>
              <a:ahLst/>
              <a:cxnLst/>
              <a:rect l="l" t="t" r="r" b="b"/>
              <a:pathLst>
                <a:path w="10063" h="10234" extrusionOk="0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43" name="Google Shape;123;p17"/>
          <p:cNvSpPr txBox="1">
            <a:spLocks/>
          </p:cNvSpPr>
          <p:nvPr/>
        </p:nvSpPr>
        <p:spPr>
          <a:xfrm>
            <a:off x="625032" y="3294357"/>
            <a:ext cx="7798161" cy="100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●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marL="0" indent="0">
              <a:buClr>
                <a:srgbClr val="FFFFFF"/>
              </a:buClr>
              <a:buNone/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Interrogative : </a:t>
            </a:r>
            <a:r>
              <a:rPr lang="en-US" sz="1800" dirty="0" smtClean="0">
                <a:solidFill>
                  <a:srgbClr val="FF9900"/>
                </a:solidFill>
                <a:latin typeface="IBM Plex Serif Medium" panose="020B0604020202020204" charset="0"/>
              </a:rPr>
              <a:t>shall/will + subject + </a:t>
            </a:r>
            <a:r>
              <a:rPr lang="en-US" sz="1800" dirty="0">
                <a:solidFill>
                  <a:srgbClr val="FF9900"/>
                </a:solidFill>
                <a:latin typeface="IBM Plex Serif Medium" panose="020B0604020202020204" charset="0"/>
              </a:rPr>
              <a:t>V(I form) + object / complement </a:t>
            </a:r>
            <a:r>
              <a:rPr lang="en-US" sz="1800" dirty="0" smtClean="0">
                <a:solidFill>
                  <a:srgbClr val="FF9900"/>
                </a:solidFill>
                <a:latin typeface="IBM Plex Serif Medium" panose="020B0604020202020204" charset="0"/>
              </a:rPr>
              <a:t>?</a:t>
            </a: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 </a:t>
            </a:r>
          </a:p>
          <a:p>
            <a:pPr marL="0" indent="0">
              <a:lnSpc>
                <a:spcPct val="100000"/>
              </a:lnSpc>
              <a:buClr>
                <a:srgbClr val="FFFFFF"/>
              </a:buClr>
              <a:buFont typeface="IBM Plex Sans"/>
              <a:buNone/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Example : </a:t>
            </a:r>
            <a:r>
              <a:rPr lang="en-US" sz="1800" dirty="0" smtClean="0">
                <a:solidFill>
                  <a:srgbClr val="FFFFFF"/>
                </a:solidFill>
                <a:latin typeface="IBM Plex Serif Medium" panose="020B0604020202020204" charset="0"/>
              </a:rPr>
              <a:t>          Shall we study this topic next week? </a:t>
            </a:r>
            <a:endParaRPr lang="en-US" b="1" dirty="0">
              <a:solidFill>
                <a:srgbClr val="FFC000"/>
              </a:solidFill>
              <a:latin typeface="IBM Plex Serif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802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04;p15"/>
          <p:cNvSpPr txBox="1">
            <a:spLocks/>
          </p:cNvSpPr>
          <p:nvPr/>
        </p:nvSpPr>
        <p:spPr>
          <a:xfrm>
            <a:off x="879675" y="554737"/>
            <a:ext cx="6724893" cy="686713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rgbClr val="040F20">
                <a:alpha val="40000"/>
              </a:srgb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9pPr>
          </a:lstStyle>
          <a:p>
            <a:pPr algn="ctr">
              <a:buClr>
                <a:srgbClr val="FFFFFF"/>
              </a:buClr>
            </a:pPr>
            <a:r>
              <a:rPr lang="en-IN" sz="4000" dirty="0" smtClean="0">
                <a:solidFill>
                  <a:srgbClr val="FFFFFF"/>
                </a:solidFill>
                <a:latin typeface="IBM Plex Serif Medium" panose="020B0604020202020204" charset="0"/>
              </a:rPr>
              <a:t>Simple Future Tense</a:t>
            </a:r>
            <a:endParaRPr lang="en-IN" sz="4000" dirty="0">
              <a:solidFill>
                <a:srgbClr val="FFFFFF"/>
              </a:solidFill>
              <a:latin typeface="IBM Plex Serif Medium" panose="020B0604020202020204" charset="0"/>
            </a:endParaRPr>
          </a:p>
        </p:txBody>
      </p:sp>
      <p:sp>
        <p:nvSpPr>
          <p:cNvPr id="25" name="Google Shape;123;p17"/>
          <p:cNvSpPr txBox="1">
            <a:spLocks/>
          </p:cNvSpPr>
          <p:nvPr/>
        </p:nvSpPr>
        <p:spPr>
          <a:xfrm>
            <a:off x="879675" y="1379150"/>
            <a:ext cx="7556316" cy="326280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>
              <a:buClr>
                <a:srgbClr val="FFFFFF"/>
              </a:buClr>
            </a:pPr>
            <a:r>
              <a:rPr lang="en-US" dirty="0" smtClean="0">
                <a:solidFill>
                  <a:srgbClr val="FFC000"/>
                </a:solidFill>
                <a:latin typeface="IBM Plex Serif Medium" panose="020B0604020202020204" charset="0"/>
              </a:rPr>
              <a:t>Use : </a:t>
            </a:r>
            <a:r>
              <a:rPr lang="en-US" dirty="0" smtClean="0">
                <a:solidFill>
                  <a:srgbClr val="FF9900"/>
                </a:solidFill>
                <a:latin typeface="IBM Plex Serif Medium" panose="020B0604020202020204" charset="0"/>
              </a:rPr>
              <a:t>Simple future tense is used to talk about what we think will </a:t>
            </a:r>
          </a:p>
          <a:p>
            <a:pPr algn="just">
              <a:buClr>
                <a:srgbClr val="FFFFFF"/>
              </a:buClr>
            </a:pPr>
            <a:r>
              <a:rPr lang="en-US" dirty="0">
                <a:solidFill>
                  <a:srgbClr val="FF9900"/>
                </a:solidFill>
                <a:latin typeface="IBM Plex Serif Medium" panose="020B0604020202020204" charset="0"/>
              </a:rPr>
              <a:t> </a:t>
            </a:r>
            <a:r>
              <a:rPr lang="en-US" dirty="0" smtClean="0">
                <a:solidFill>
                  <a:srgbClr val="FF9900"/>
                </a:solidFill>
                <a:latin typeface="IBM Plex Serif Medium" panose="020B0604020202020204" charset="0"/>
              </a:rPr>
              <a:t>             happen in the future.  </a:t>
            </a:r>
          </a:p>
          <a:p>
            <a:pPr>
              <a:buClr>
                <a:srgbClr val="FFFFFF"/>
              </a:buClr>
            </a:pPr>
            <a:r>
              <a:rPr lang="en-US" dirty="0" smtClean="0">
                <a:solidFill>
                  <a:srgbClr val="FFC000"/>
                </a:solidFill>
                <a:latin typeface="IBM Plex Serif Medium" panose="020B0604020202020204" charset="0"/>
              </a:rPr>
              <a:t>Example : </a:t>
            </a:r>
            <a:r>
              <a:rPr lang="en-US" dirty="0" smtClean="0">
                <a:solidFill>
                  <a:schemeClr val="bg1"/>
                </a:solidFill>
                <a:latin typeface="IBM Plex Serif Medium" panose="020B0604020202020204" charset="0"/>
              </a:rPr>
              <a:t>We shall have final exam next month. </a:t>
            </a:r>
          </a:p>
          <a:p>
            <a:pPr>
              <a:buClr>
                <a:srgbClr val="FFFFFF"/>
              </a:buClr>
            </a:pPr>
            <a:r>
              <a:rPr lang="en-US" dirty="0">
                <a:solidFill>
                  <a:schemeClr val="bg1"/>
                </a:solidFill>
                <a:latin typeface="IBM Plex Serif Medium" panose="020B0604020202020204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IBM Plex Serif Medium" panose="020B0604020202020204" charset="0"/>
              </a:rPr>
              <a:t>                      She will travel to Mumbai tomorrow. </a:t>
            </a:r>
          </a:p>
          <a:p>
            <a:pPr>
              <a:buClr>
                <a:srgbClr val="FFFFFF"/>
              </a:buClr>
            </a:pPr>
            <a:endParaRPr lang="en-US" dirty="0" smtClean="0">
              <a:solidFill>
                <a:schemeClr val="bg1"/>
              </a:solidFill>
              <a:latin typeface="IBM Plex Serif Medium" panose="020B0604020202020204" charset="0"/>
            </a:endParaRPr>
          </a:p>
          <a:p>
            <a:pPr algn="just">
              <a:buClr>
                <a:srgbClr val="FFFFFF"/>
              </a:buClr>
            </a:pPr>
            <a:r>
              <a:rPr lang="en-US" dirty="0" smtClean="0">
                <a:solidFill>
                  <a:srgbClr val="FFC000"/>
                </a:solidFill>
                <a:latin typeface="IBM Plex Serif Medium" panose="020B0604020202020204" charset="0"/>
              </a:rPr>
              <a:t>Use </a:t>
            </a:r>
            <a:r>
              <a:rPr lang="en-US" dirty="0">
                <a:solidFill>
                  <a:srgbClr val="FFC000"/>
                </a:solidFill>
                <a:latin typeface="IBM Plex Serif Medium" panose="020B0604020202020204" charset="0"/>
              </a:rPr>
              <a:t>: </a:t>
            </a:r>
            <a:r>
              <a:rPr lang="en-US" dirty="0">
                <a:solidFill>
                  <a:srgbClr val="FF9900"/>
                </a:solidFill>
                <a:latin typeface="IBM Plex Serif Medium" panose="020B0604020202020204" charset="0"/>
              </a:rPr>
              <a:t>Simple future tense is used to </a:t>
            </a:r>
            <a:r>
              <a:rPr lang="en-US" dirty="0" smtClean="0">
                <a:solidFill>
                  <a:srgbClr val="FF9900"/>
                </a:solidFill>
                <a:latin typeface="IBM Plex Serif Medium" panose="020B0604020202020204" charset="0"/>
              </a:rPr>
              <a:t>offer to do something.  </a:t>
            </a:r>
            <a:endParaRPr lang="en-US" dirty="0">
              <a:solidFill>
                <a:srgbClr val="FF9900"/>
              </a:solidFill>
              <a:latin typeface="IBM Plex Serif Medium" panose="020B0604020202020204" charset="0"/>
            </a:endParaRPr>
          </a:p>
          <a:p>
            <a:pPr>
              <a:buClr>
                <a:srgbClr val="FFFFFF"/>
              </a:buClr>
            </a:pPr>
            <a:r>
              <a:rPr lang="en-US" dirty="0" smtClean="0">
                <a:solidFill>
                  <a:srgbClr val="FFC000"/>
                </a:solidFill>
                <a:latin typeface="IBM Plex Serif Medium" panose="020B0604020202020204" charset="0"/>
              </a:rPr>
              <a:t>Example : </a:t>
            </a:r>
            <a:r>
              <a:rPr lang="en-US" dirty="0" smtClean="0">
                <a:solidFill>
                  <a:schemeClr val="bg1"/>
                </a:solidFill>
                <a:latin typeface="IBM Plex Serif Medium" panose="020B0604020202020204" charset="0"/>
              </a:rPr>
              <a:t>I’ll help you to pack your luggage. </a:t>
            </a:r>
          </a:p>
          <a:p>
            <a:pPr>
              <a:buClr>
                <a:srgbClr val="FFFFFF"/>
              </a:buClr>
            </a:pPr>
            <a:endParaRPr lang="en-US" b="1" dirty="0">
              <a:solidFill>
                <a:schemeClr val="bg1"/>
              </a:solidFill>
              <a:latin typeface="IBM Plex Serif Medium" panose="020B0604020202020204" charset="0"/>
            </a:endParaRPr>
          </a:p>
          <a:p>
            <a:pPr algn="just">
              <a:buClr>
                <a:srgbClr val="FFFFFF"/>
              </a:buClr>
            </a:pPr>
            <a:r>
              <a:rPr lang="en-US" dirty="0" smtClean="0">
                <a:solidFill>
                  <a:srgbClr val="FFC000"/>
                </a:solidFill>
                <a:latin typeface="IBM Plex Serif Medium" panose="020B0604020202020204" charset="0"/>
              </a:rPr>
              <a:t>Use </a:t>
            </a:r>
            <a:r>
              <a:rPr lang="en-US" dirty="0">
                <a:solidFill>
                  <a:srgbClr val="FFC000"/>
                </a:solidFill>
                <a:latin typeface="IBM Plex Serif Medium" panose="020B0604020202020204" charset="0"/>
              </a:rPr>
              <a:t>: </a:t>
            </a:r>
            <a:r>
              <a:rPr lang="en-US" dirty="0">
                <a:solidFill>
                  <a:srgbClr val="FF9900"/>
                </a:solidFill>
                <a:latin typeface="IBM Plex Serif Medium" panose="020B0604020202020204" charset="0"/>
              </a:rPr>
              <a:t>Simple future tense is used to </a:t>
            </a:r>
            <a:r>
              <a:rPr lang="en-US" dirty="0" smtClean="0">
                <a:solidFill>
                  <a:srgbClr val="FF9900"/>
                </a:solidFill>
                <a:latin typeface="IBM Plex Serif Medium" panose="020B0604020202020204" charset="0"/>
              </a:rPr>
              <a:t>promise to do something.  </a:t>
            </a:r>
            <a:endParaRPr lang="en-US" dirty="0">
              <a:solidFill>
                <a:srgbClr val="FF9900"/>
              </a:solidFill>
              <a:latin typeface="IBM Plex Serif Medium" panose="020B0604020202020204" charset="0"/>
            </a:endParaRPr>
          </a:p>
          <a:p>
            <a:pPr>
              <a:buClr>
                <a:srgbClr val="FFFFFF"/>
              </a:buClr>
            </a:pPr>
            <a:r>
              <a:rPr lang="en-US" dirty="0">
                <a:solidFill>
                  <a:srgbClr val="FFC000"/>
                </a:solidFill>
                <a:latin typeface="IBM Plex Serif Medium" panose="020B0604020202020204" charset="0"/>
              </a:rPr>
              <a:t>Example : </a:t>
            </a:r>
            <a:r>
              <a:rPr lang="en-US" dirty="0" smtClean="0">
                <a:solidFill>
                  <a:schemeClr val="bg1"/>
                </a:solidFill>
                <a:latin typeface="IBM Plex Serif Medium" panose="020B0604020202020204" charset="0"/>
              </a:rPr>
              <a:t>I’ll take you to all to Bombay High Court next semester.</a:t>
            </a:r>
          </a:p>
          <a:p>
            <a:pPr>
              <a:buClr>
                <a:srgbClr val="FFFFFF"/>
              </a:buClr>
            </a:pPr>
            <a:endParaRPr lang="en-US" dirty="0" smtClean="0">
              <a:solidFill>
                <a:schemeClr val="bg1"/>
              </a:solidFill>
              <a:latin typeface="IBM Plex Serif Medium" panose="020B0604020202020204" charset="0"/>
            </a:endParaRPr>
          </a:p>
          <a:p>
            <a:pPr algn="just">
              <a:buClr>
                <a:srgbClr val="FFFFFF"/>
              </a:buClr>
            </a:pPr>
            <a:r>
              <a:rPr lang="en-US" dirty="0">
                <a:solidFill>
                  <a:srgbClr val="FFC000"/>
                </a:solidFill>
                <a:latin typeface="IBM Plex Serif Medium" panose="020B0604020202020204" charset="0"/>
              </a:rPr>
              <a:t>Use : </a:t>
            </a:r>
            <a:r>
              <a:rPr lang="en-US" dirty="0">
                <a:solidFill>
                  <a:srgbClr val="FF9900"/>
                </a:solidFill>
                <a:latin typeface="IBM Plex Serif Medium" panose="020B0604020202020204" charset="0"/>
              </a:rPr>
              <a:t>Simple future tense is </a:t>
            </a:r>
            <a:r>
              <a:rPr lang="en-US" dirty="0" smtClean="0">
                <a:solidFill>
                  <a:srgbClr val="FF9900"/>
                </a:solidFill>
                <a:latin typeface="IBM Plex Serif Medium" panose="020B0604020202020204" charset="0"/>
              </a:rPr>
              <a:t>also used for making request, suggestion etc.  </a:t>
            </a:r>
            <a:endParaRPr lang="en-US" dirty="0">
              <a:solidFill>
                <a:srgbClr val="FF9900"/>
              </a:solidFill>
              <a:latin typeface="IBM Plex Serif Medium" panose="020B0604020202020204" charset="0"/>
            </a:endParaRPr>
          </a:p>
          <a:p>
            <a:pPr>
              <a:buClr>
                <a:srgbClr val="FFFFFF"/>
              </a:buClr>
            </a:pPr>
            <a:r>
              <a:rPr lang="en-US" dirty="0">
                <a:solidFill>
                  <a:srgbClr val="FFC000"/>
                </a:solidFill>
                <a:latin typeface="IBM Plex Serif Medium" panose="020B0604020202020204" charset="0"/>
              </a:rPr>
              <a:t>Example : </a:t>
            </a:r>
            <a:r>
              <a:rPr lang="en-US" dirty="0" smtClean="0">
                <a:solidFill>
                  <a:srgbClr val="FFC000"/>
                </a:solidFill>
                <a:latin typeface="IBM Plex Serif Medium" panose="020B0604020202020204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IBM Plex Serif Medium" panose="020B0604020202020204" charset="0"/>
              </a:rPr>
              <a:t>Will you get me a glass of water, please?</a:t>
            </a:r>
          </a:p>
          <a:p>
            <a:pPr>
              <a:buClr>
                <a:srgbClr val="FFFFFF"/>
              </a:buClr>
            </a:pPr>
            <a:r>
              <a:rPr lang="en-US" dirty="0">
                <a:solidFill>
                  <a:schemeClr val="bg1"/>
                </a:solidFill>
                <a:latin typeface="IBM Plex Serif Medium" panose="020B0604020202020204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IBM Plex Serif Medium" panose="020B0604020202020204" charset="0"/>
              </a:rPr>
              <a:t>                     Shall I explain the route to you? </a:t>
            </a:r>
          </a:p>
          <a:p>
            <a:pPr>
              <a:buClr>
                <a:srgbClr val="FFFFFF"/>
              </a:buClr>
            </a:pPr>
            <a:r>
              <a:rPr lang="en-US" dirty="0">
                <a:solidFill>
                  <a:schemeClr val="bg1"/>
                </a:solidFill>
                <a:latin typeface="IBM Plex Serif Medium" panose="020B0604020202020204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IBM Plex Serif Medium" panose="020B0604020202020204" charset="0"/>
              </a:rPr>
              <a:t>                      Shall we send these letters by speed post?</a:t>
            </a:r>
            <a:endParaRPr lang="en-US" dirty="0">
              <a:solidFill>
                <a:schemeClr val="bg1"/>
              </a:solidFill>
              <a:latin typeface="IBM Plex Serif Medium" panose="020B0604020202020204" charset="0"/>
            </a:endParaRPr>
          </a:p>
          <a:p>
            <a:pPr>
              <a:buClr>
                <a:srgbClr val="FFFFFF"/>
              </a:buClr>
            </a:pPr>
            <a:r>
              <a:rPr lang="en-US" sz="1600" dirty="0" smtClean="0">
                <a:solidFill>
                  <a:schemeClr val="bg1"/>
                </a:solidFill>
                <a:latin typeface="IBM Plex Serif Medium" panose="020B0604020202020204" charset="0"/>
              </a:rPr>
              <a:t> </a:t>
            </a:r>
          </a:p>
          <a:p>
            <a:pPr>
              <a:buClr>
                <a:srgbClr val="FFFFFF"/>
              </a:buClr>
            </a:pPr>
            <a:r>
              <a:rPr lang="en-US" sz="1600" b="1" dirty="0">
                <a:solidFill>
                  <a:schemeClr val="bg1"/>
                </a:solidFill>
                <a:latin typeface="IBM Plex Serif Medium" panose="020B0604020202020204" charset="0"/>
              </a:rPr>
              <a:t> </a:t>
            </a:r>
            <a:r>
              <a:rPr lang="en-US" sz="1600" b="1" dirty="0" smtClean="0">
                <a:solidFill>
                  <a:schemeClr val="bg1"/>
                </a:solidFill>
                <a:latin typeface="IBM Plex Serif Medium" panose="020B0604020202020204" charset="0"/>
              </a:rPr>
              <a:t>                    </a:t>
            </a:r>
            <a:endParaRPr lang="en-US" sz="1600" b="1" dirty="0">
              <a:solidFill>
                <a:schemeClr val="bg1"/>
              </a:solidFill>
              <a:latin typeface="IBM Plex Serif Medium" panose="020B0604020202020204" charset="0"/>
            </a:endParaRPr>
          </a:p>
          <a:p>
            <a:pPr>
              <a:buClr>
                <a:srgbClr val="FFFFFF"/>
              </a:buClr>
            </a:pPr>
            <a:endParaRPr lang="en-US" b="1" dirty="0">
              <a:solidFill>
                <a:schemeClr val="bg1"/>
              </a:solidFill>
              <a:latin typeface="IBM Plex Serif" panose="020B0604020202020204" charset="0"/>
            </a:endParaRPr>
          </a:p>
        </p:txBody>
      </p:sp>
      <p:sp>
        <p:nvSpPr>
          <p:cNvPr id="31" name="Google Shape;146;p18"/>
          <p:cNvSpPr/>
          <p:nvPr/>
        </p:nvSpPr>
        <p:spPr>
          <a:xfrm rot="2926102">
            <a:off x="603709" y="4370743"/>
            <a:ext cx="232179" cy="221692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3" name="Google Shape;144;p18"/>
          <p:cNvSpPr/>
          <p:nvPr/>
        </p:nvSpPr>
        <p:spPr>
          <a:xfrm rot="2466779">
            <a:off x="8357642" y="349040"/>
            <a:ext cx="430854" cy="411394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94453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04;p15"/>
          <p:cNvSpPr txBox="1">
            <a:spLocks/>
          </p:cNvSpPr>
          <p:nvPr/>
        </p:nvSpPr>
        <p:spPr>
          <a:xfrm>
            <a:off x="879675" y="554737"/>
            <a:ext cx="6724893" cy="686713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rgbClr val="040F20">
                <a:alpha val="40000"/>
              </a:srgb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9pPr>
          </a:lstStyle>
          <a:p>
            <a:pPr algn="ctr">
              <a:buClr>
                <a:srgbClr val="FFFFFF"/>
              </a:buClr>
            </a:pPr>
            <a:r>
              <a:rPr lang="en-IN" sz="4000" dirty="0" smtClean="0">
                <a:solidFill>
                  <a:srgbClr val="FFFFFF"/>
                </a:solidFill>
                <a:latin typeface="IBM Plex Serif Medium" panose="020B0604020202020204" charset="0"/>
              </a:rPr>
              <a:t>Simple Future Tense</a:t>
            </a:r>
            <a:endParaRPr lang="en-IN" sz="4000" dirty="0">
              <a:solidFill>
                <a:srgbClr val="FFFFFF"/>
              </a:solidFill>
              <a:latin typeface="IBM Plex Serif Medium" panose="020B0604020202020204" charset="0"/>
            </a:endParaRPr>
          </a:p>
        </p:txBody>
      </p:sp>
      <p:sp>
        <p:nvSpPr>
          <p:cNvPr id="25" name="Google Shape;123;p17"/>
          <p:cNvSpPr txBox="1">
            <a:spLocks/>
          </p:cNvSpPr>
          <p:nvPr/>
        </p:nvSpPr>
        <p:spPr>
          <a:xfrm>
            <a:off x="625031" y="1379150"/>
            <a:ext cx="7739533" cy="297709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r>
              <a:rPr lang="en-US" sz="1600" dirty="0" smtClean="0">
                <a:solidFill>
                  <a:srgbClr val="FFC000"/>
                </a:solidFill>
                <a:latin typeface="IBM Plex Serif Medium" panose="020B0604020202020204" charset="0"/>
              </a:rPr>
              <a:t>Other Forms :  </a:t>
            </a:r>
            <a:r>
              <a:rPr lang="en-US" sz="1600" i="1" dirty="0" smtClean="0">
                <a:solidFill>
                  <a:srgbClr val="FFC000"/>
                </a:solidFill>
                <a:latin typeface="IBM Plex Serif Medium" panose="020B0604020202020204" charset="0"/>
              </a:rPr>
              <a:t>going to  </a:t>
            </a:r>
            <a:r>
              <a:rPr lang="en-US" sz="1600" dirty="0" smtClean="0">
                <a:solidFill>
                  <a:schemeClr val="bg1"/>
                </a:solidFill>
                <a:latin typeface="IBM Plex Serif Medium" panose="020B0604020202020204" charset="0"/>
              </a:rPr>
              <a:t>(to talk about intentions, planning)</a:t>
            </a:r>
          </a:p>
          <a:p>
            <a:pPr>
              <a:buClr>
                <a:srgbClr val="FFFFFF"/>
              </a:buClr>
            </a:pPr>
            <a:r>
              <a:rPr lang="en-US" sz="1600" dirty="0" smtClean="0">
                <a:solidFill>
                  <a:srgbClr val="FFC000"/>
                </a:solidFill>
                <a:latin typeface="IBM Plex Serif Medium" panose="020B0604020202020204" charset="0"/>
              </a:rPr>
              <a:t>Example : </a:t>
            </a:r>
            <a:r>
              <a:rPr lang="en-US" sz="1600" dirty="0" smtClean="0">
                <a:solidFill>
                  <a:srgbClr val="FFFFFF"/>
                </a:solidFill>
                <a:latin typeface="IBM Plex Serif Medium" panose="020B0604020202020204" charset="0"/>
              </a:rPr>
              <a:t>We are going to shift to a new house next week.</a:t>
            </a:r>
          </a:p>
          <a:p>
            <a:pPr>
              <a:buClr>
                <a:srgbClr val="FFFFFF"/>
              </a:buClr>
            </a:pPr>
            <a:r>
              <a:rPr lang="en-US" sz="1600" dirty="0">
                <a:solidFill>
                  <a:srgbClr val="FFFFFF"/>
                </a:solidFill>
                <a:latin typeface="IBM Plex Serif Medium" panose="020B0604020202020204" charset="0"/>
              </a:rPr>
              <a:t> </a:t>
            </a:r>
            <a:r>
              <a:rPr lang="en-US" sz="1600" dirty="0" smtClean="0">
                <a:solidFill>
                  <a:srgbClr val="FFFFFF"/>
                </a:solidFill>
                <a:latin typeface="IBM Plex Serif Medium" panose="020B0604020202020204" charset="0"/>
              </a:rPr>
              <a:t>                      She is going to buy a new car next month. </a:t>
            </a:r>
          </a:p>
          <a:p>
            <a:pPr>
              <a:buClr>
                <a:srgbClr val="FFFFFF"/>
              </a:buClr>
            </a:pPr>
            <a:r>
              <a:rPr lang="en-US" sz="1600" dirty="0" smtClean="0">
                <a:solidFill>
                  <a:srgbClr val="FFC000"/>
                </a:solidFill>
                <a:latin typeface="IBM Plex Serif Medium" panose="020B0604020202020204" charset="0"/>
              </a:rPr>
              <a:t>                      </a:t>
            </a:r>
          </a:p>
          <a:p>
            <a:pPr>
              <a:buClr>
                <a:srgbClr val="FFFFFF"/>
              </a:buClr>
            </a:pPr>
            <a:r>
              <a:rPr lang="en-US" sz="1600" dirty="0">
                <a:solidFill>
                  <a:srgbClr val="FFC000"/>
                </a:solidFill>
                <a:latin typeface="IBM Plex Serif Medium" panose="020B0604020202020204" charset="0"/>
              </a:rPr>
              <a:t>Other Forms :  </a:t>
            </a:r>
            <a:r>
              <a:rPr lang="en-US" sz="1600" i="1" dirty="0" smtClean="0">
                <a:solidFill>
                  <a:srgbClr val="FFC000"/>
                </a:solidFill>
                <a:latin typeface="IBM Plex Serif Medium" panose="020B0604020202020204" charset="0"/>
              </a:rPr>
              <a:t>simple present tense </a:t>
            </a:r>
            <a:r>
              <a:rPr lang="en-US" sz="1600" dirty="0" smtClean="0">
                <a:solidFill>
                  <a:srgbClr val="FFC000"/>
                </a:solidFill>
                <a:latin typeface="IBM Plex Serif Medium" panose="020B0604020202020204" charset="0"/>
              </a:rPr>
              <a:t>to show future </a:t>
            </a:r>
            <a:endParaRPr lang="en-US" sz="1600" dirty="0">
              <a:solidFill>
                <a:schemeClr val="bg1"/>
              </a:solidFill>
              <a:latin typeface="IBM Plex Serif Medium" panose="020B0604020202020204" charset="0"/>
            </a:endParaRPr>
          </a:p>
          <a:p>
            <a:pPr>
              <a:buClr>
                <a:srgbClr val="FFFFFF"/>
              </a:buClr>
            </a:pPr>
            <a:r>
              <a:rPr lang="en-US" sz="1600" dirty="0">
                <a:solidFill>
                  <a:srgbClr val="FFC000"/>
                </a:solidFill>
                <a:latin typeface="IBM Plex Serif Medium" panose="020B0604020202020204" charset="0"/>
              </a:rPr>
              <a:t>Example </a:t>
            </a:r>
            <a:r>
              <a:rPr lang="en-US" sz="1600" dirty="0" smtClean="0">
                <a:solidFill>
                  <a:srgbClr val="FFC000"/>
                </a:solidFill>
                <a:latin typeface="IBM Plex Serif Medium" panose="020B0604020202020204" charset="0"/>
              </a:rPr>
              <a:t>:          </a:t>
            </a:r>
            <a:r>
              <a:rPr lang="en-US" sz="1600" dirty="0" smtClean="0">
                <a:solidFill>
                  <a:schemeClr val="bg1"/>
                </a:solidFill>
                <a:latin typeface="IBM Plex Serif Medium" panose="020B0604020202020204" charset="0"/>
              </a:rPr>
              <a:t>The </a:t>
            </a:r>
            <a:r>
              <a:rPr lang="en-US" sz="1600" dirty="0" err="1" smtClean="0">
                <a:solidFill>
                  <a:schemeClr val="bg1"/>
                </a:solidFill>
                <a:latin typeface="IBM Plex Serif Medium" panose="020B0604020202020204" charset="0"/>
              </a:rPr>
              <a:t>Rajdhani</a:t>
            </a:r>
            <a:r>
              <a:rPr lang="en-US" sz="1600" dirty="0" smtClean="0">
                <a:solidFill>
                  <a:schemeClr val="bg1"/>
                </a:solidFill>
                <a:latin typeface="IBM Plex Serif Medium" panose="020B0604020202020204" charset="0"/>
              </a:rPr>
              <a:t> Express leaves for Kolkata at five in the evening.</a:t>
            </a:r>
          </a:p>
          <a:p>
            <a:pPr>
              <a:buClr>
                <a:srgbClr val="FFFFFF"/>
              </a:buClr>
            </a:pPr>
            <a:r>
              <a:rPr lang="en-US" sz="1600" dirty="0">
                <a:solidFill>
                  <a:schemeClr val="bg1"/>
                </a:solidFill>
                <a:latin typeface="IBM Plex Serif Medium" panose="020B0604020202020204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IBM Plex Serif Medium" panose="020B0604020202020204" charset="0"/>
              </a:rPr>
              <a:t>                             Our semester-end exam begins next month.  </a:t>
            </a:r>
            <a:endParaRPr lang="en-US" b="1" dirty="0">
              <a:solidFill>
                <a:schemeClr val="bg1"/>
              </a:solidFill>
              <a:latin typeface="IBM Plex Serif" panose="020B0604020202020204" charset="0"/>
            </a:endParaRPr>
          </a:p>
        </p:txBody>
      </p:sp>
      <p:sp>
        <p:nvSpPr>
          <p:cNvPr id="31" name="Google Shape;146;p18"/>
          <p:cNvSpPr/>
          <p:nvPr/>
        </p:nvSpPr>
        <p:spPr>
          <a:xfrm rot="2926102">
            <a:off x="8705914" y="233555"/>
            <a:ext cx="232179" cy="221692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3" name="Google Shape;144;p18"/>
          <p:cNvSpPr/>
          <p:nvPr/>
        </p:nvSpPr>
        <p:spPr>
          <a:xfrm rot="2466779">
            <a:off x="8446700" y="645756"/>
            <a:ext cx="430854" cy="411394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46442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04;p15"/>
          <p:cNvSpPr txBox="1">
            <a:spLocks/>
          </p:cNvSpPr>
          <p:nvPr/>
        </p:nvSpPr>
        <p:spPr>
          <a:xfrm>
            <a:off x="879675" y="554737"/>
            <a:ext cx="6724893" cy="686713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rgbClr val="040F20">
                <a:alpha val="40000"/>
              </a:srgb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9pPr>
          </a:lstStyle>
          <a:p>
            <a:pPr algn="ctr">
              <a:buClr>
                <a:srgbClr val="FFFFFF"/>
              </a:buClr>
            </a:pPr>
            <a:r>
              <a:rPr lang="en-IN" sz="4000" dirty="0">
                <a:solidFill>
                  <a:schemeClr val="bg1"/>
                </a:solidFill>
                <a:latin typeface="IBM Plex Serif Medium" panose="020B0604020202020204" charset="0"/>
              </a:rPr>
              <a:t>Future Continuous Tense</a:t>
            </a:r>
          </a:p>
        </p:txBody>
      </p:sp>
      <p:sp>
        <p:nvSpPr>
          <p:cNvPr id="31" name="Google Shape;146;p18"/>
          <p:cNvSpPr/>
          <p:nvPr/>
        </p:nvSpPr>
        <p:spPr>
          <a:xfrm rot="2926102">
            <a:off x="8705914" y="233555"/>
            <a:ext cx="232179" cy="221692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3" name="Google Shape;144;p18"/>
          <p:cNvSpPr/>
          <p:nvPr/>
        </p:nvSpPr>
        <p:spPr>
          <a:xfrm rot="2466779">
            <a:off x="8446700" y="645756"/>
            <a:ext cx="430854" cy="411394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719191" y="1280825"/>
            <a:ext cx="7470548" cy="1174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rgbClr val="FFFFFF"/>
              </a:buClr>
            </a:pPr>
            <a:r>
              <a:rPr lang="en-US" sz="1600" dirty="0">
                <a:solidFill>
                  <a:srgbClr val="FF9900"/>
                </a:solidFill>
                <a:latin typeface="IBM Plex Serif Medium" panose="020B0604020202020204" charset="0"/>
              </a:rPr>
              <a:t>Form :  subject + shall/will + </a:t>
            </a:r>
            <a:r>
              <a:rPr lang="en-US" sz="1600" dirty="0" smtClean="0">
                <a:solidFill>
                  <a:srgbClr val="FF9900"/>
                </a:solidFill>
                <a:latin typeface="IBM Plex Serif Medium" panose="020B0604020202020204" charset="0"/>
              </a:rPr>
              <a:t>be+ V(+</a:t>
            </a:r>
            <a:r>
              <a:rPr lang="en-US" sz="1600" dirty="0" err="1" smtClean="0">
                <a:solidFill>
                  <a:srgbClr val="FF9900"/>
                </a:solidFill>
                <a:latin typeface="IBM Plex Serif Medium" panose="020B0604020202020204" charset="0"/>
              </a:rPr>
              <a:t>ing</a:t>
            </a:r>
            <a:r>
              <a:rPr lang="en-US" sz="1600" dirty="0" smtClean="0">
                <a:solidFill>
                  <a:srgbClr val="FF9900"/>
                </a:solidFill>
                <a:latin typeface="IBM Plex Serif Medium" panose="020B0604020202020204" charset="0"/>
              </a:rPr>
              <a:t>) </a:t>
            </a:r>
            <a:r>
              <a:rPr lang="en-US" sz="1600" dirty="0">
                <a:solidFill>
                  <a:srgbClr val="FF9900"/>
                </a:solidFill>
                <a:latin typeface="IBM Plex Serif Medium" panose="020B0604020202020204" charset="0"/>
              </a:rPr>
              <a:t>+ object / complement </a:t>
            </a:r>
          </a:p>
          <a:p>
            <a:pPr>
              <a:buClr>
                <a:srgbClr val="FFFFFF"/>
              </a:buClr>
            </a:pPr>
            <a:r>
              <a:rPr lang="en-US" sz="1600" dirty="0">
                <a:solidFill>
                  <a:srgbClr val="FF9900"/>
                </a:solidFill>
                <a:latin typeface="IBM Plex Serif Medium" panose="020B0604020202020204" charset="0"/>
              </a:rPr>
              <a:t>Example :</a:t>
            </a:r>
            <a:r>
              <a:rPr lang="en-US" sz="1600" dirty="0">
                <a:solidFill>
                  <a:schemeClr val="tx1"/>
                </a:solidFill>
                <a:latin typeface="IBM Plex Serif Medium" panose="020B0604020202020204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IBM Plex Serif Medium" panose="020B0604020202020204" charset="0"/>
              </a:rPr>
              <a:t>At this time tomorrow, I shall be watching FIFA semi-final  </a:t>
            </a:r>
          </a:p>
          <a:p>
            <a:pPr>
              <a:buClr>
                <a:srgbClr val="FFFFFF"/>
              </a:buClr>
            </a:pPr>
            <a:r>
              <a:rPr lang="en-US" sz="1600" dirty="0" smtClean="0">
                <a:solidFill>
                  <a:schemeClr val="bg1"/>
                </a:solidFill>
                <a:latin typeface="IBM Plex Serif Medium" panose="020B0604020202020204" charset="0"/>
              </a:rPr>
              <a:t>                     between Argentina and Croatia.</a:t>
            </a:r>
            <a:endParaRPr lang="en-US" sz="1600" dirty="0">
              <a:solidFill>
                <a:schemeClr val="tx1"/>
              </a:solidFill>
              <a:latin typeface="IBM Plex Serif Medium" panose="020B060402020202020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19191" y="2494900"/>
            <a:ext cx="747054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Clr>
                <a:srgbClr val="FFFFFF"/>
              </a:buClr>
              <a:buNone/>
            </a:pPr>
            <a:r>
              <a:rPr lang="en-US" sz="1600" dirty="0">
                <a:solidFill>
                  <a:srgbClr val="FFFFFF"/>
                </a:solidFill>
                <a:latin typeface="IBM Plex Serif Medium" panose="020B0604020202020204" charset="0"/>
              </a:rPr>
              <a:t>Negative :   </a:t>
            </a:r>
            <a:r>
              <a:rPr lang="en-US" sz="1600" dirty="0">
                <a:solidFill>
                  <a:srgbClr val="FF9900"/>
                </a:solidFill>
                <a:latin typeface="IBM Plex Serif Medium" panose="020B0604020202020204" charset="0"/>
              </a:rPr>
              <a:t>subject + shall/will+ not + </a:t>
            </a:r>
            <a:r>
              <a:rPr lang="en-US" sz="1600" dirty="0" smtClean="0">
                <a:solidFill>
                  <a:srgbClr val="FF9900"/>
                </a:solidFill>
                <a:latin typeface="IBM Plex Serif Medium" panose="020B0604020202020204" charset="0"/>
              </a:rPr>
              <a:t>be+ V(+</a:t>
            </a:r>
            <a:r>
              <a:rPr lang="en-US" sz="1600" dirty="0" err="1" smtClean="0">
                <a:solidFill>
                  <a:srgbClr val="FF9900"/>
                </a:solidFill>
                <a:latin typeface="IBM Plex Serif Medium" panose="020B0604020202020204" charset="0"/>
              </a:rPr>
              <a:t>ing</a:t>
            </a:r>
            <a:r>
              <a:rPr lang="en-US" sz="1600" dirty="0" smtClean="0">
                <a:solidFill>
                  <a:srgbClr val="FF9900"/>
                </a:solidFill>
                <a:latin typeface="IBM Plex Serif Medium" panose="020B0604020202020204" charset="0"/>
              </a:rPr>
              <a:t> ) </a:t>
            </a:r>
            <a:r>
              <a:rPr lang="en-US" sz="1600" dirty="0">
                <a:solidFill>
                  <a:srgbClr val="FF9900"/>
                </a:solidFill>
                <a:latin typeface="IBM Plex Serif Medium" panose="020B0604020202020204" charset="0"/>
              </a:rPr>
              <a:t>+ object /complement </a:t>
            </a:r>
          </a:p>
          <a:p>
            <a:pPr>
              <a:buClr>
                <a:srgbClr val="FFFFFF"/>
              </a:buClr>
            </a:pPr>
            <a:r>
              <a:rPr lang="en-US" sz="1600" dirty="0">
                <a:solidFill>
                  <a:srgbClr val="FFC000"/>
                </a:solidFill>
                <a:latin typeface="IBM Plex Serif Medium" panose="020B0604020202020204" charset="0"/>
              </a:rPr>
              <a:t>Example : </a:t>
            </a:r>
            <a:r>
              <a:rPr lang="en-US" sz="1600" dirty="0">
                <a:solidFill>
                  <a:schemeClr val="bg1"/>
                </a:solidFill>
                <a:latin typeface="IBM Plex Serif Medium" panose="020B0604020202020204" charset="0"/>
              </a:rPr>
              <a:t>At </a:t>
            </a:r>
            <a:r>
              <a:rPr lang="en-US" sz="1600" dirty="0" smtClean="0">
                <a:solidFill>
                  <a:schemeClr val="bg1"/>
                </a:solidFill>
                <a:latin typeface="IBM Plex Serif Medium" panose="020B0604020202020204" charset="0"/>
              </a:rPr>
              <a:t>11.30 pm</a:t>
            </a:r>
            <a:r>
              <a:rPr lang="en-US" sz="1600" dirty="0">
                <a:solidFill>
                  <a:schemeClr val="bg1"/>
                </a:solidFill>
                <a:latin typeface="IBM Plex Serif Medium" panose="020B0604020202020204" charset="0"/>
              </a:rPr>
              <a:t>, he will </a:t>
            </a:r>
            <a:r>
              <a:rPr lang="en-US" sz="1600" dirty="0" smtClean="0">
                <a:solidFill>
                  <a:schemeClr val="bg1"/>
                </a:solidFill>
                <a:latin typeface="IBM Plex Serif Medium" panose="020B0604020202020204" charset="0"/>
              </a:rPr>
              <a:t>not be studying but watching the match.</a:t>
            </a:r>
            <a:endParaRPr lang="en-US" sz="1600" dirty="0">
              <a:solidFill>
                <a:schemeClr val="bg1"/>
              </a:solidFill>
              <a:latin typeface="IBM Plex Serif Medium" panose="020B0604020202020204" charset="0"/>
            </a:endParaRPr>
          </a:p>
          <a:p>
            <a:pPr>
              <a:buClr>
                <a:srgbClr val="FFFFFF"/>
              </a:buClr>
            </a:pPr>
            <a:r>
              <a:rPr lang="en-US" dirty="0" smtClean="0">
                <a:solidFill>
                  <a:srgbClr val="FFC000"/>
                </a:solidFill>
                <a:latin typeface="IBM Plex Serif Medium" panose="020B0604020202020204" charset="0"/>
              </a:rPr>
              <a:t>                     </a:t>
            </a:r>
            <a:endParaRPr lang="en-US" dirty="0">
              <a:solidFill>
                <a:srgbClr val="FFC000"/>
              </a:solidFill>
              <a:latin typeface="IBM Plex Serif Medium" panose="020B0604020202020204" charset="0"/>
            </a:endParaRPr>
          </a:p>
        </p:txBody>
      </p:sp>
      <p:sp>
        <p:nvSpPr>
          <p:cNvPr id="8" name="Google Shape;123;p17"/>
          <p:cNvSpPr txBox="1">
            <a:spLocks/>
          </p:cNvSpPr>
          <p:nvPr/>
        </p:nvSpPr>
        <p:spPr>
          <a:xfrm>
            <a:off x="719191" y="3294357"/>
            <a:ext cx="7704002" cy="100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●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marL="0" indent="0">
              <a:buClr>
                <a:srgbClr val="FFFFFF"/>
              </a:buClr>
              <a:buNone/>
            </a:pPr>
            <a:r>
              <a:rPr lang="en-US" sz="1600" dirty="0" smtClean="0">
                <a:solidFill>
                  <a:srgbClr val="FFC000"/>
                </a:solidFill>
                <a:latin typeface="IBM Plex Serif Medium" panose="020B0604020202020204" charset="0"/>
              </a:rPr>
              <a:t>Interrogative : </a:t>
            </a:r>
            <a:r>
              <a:rPr lang="en-US" sz="1600" dirty="0" smtClean="0">
                <a:solidFill>
                  <a:srgbClr val="FF9900"/>
                </a:solidFill>
                <a:latin typeface="IBM Plex Serif Medium" panose="020B0604020202020204" charset="0"/>
              </a:rPr>
              <a:t>shall/will + subject+ be</a:t>
            </a:r>
            <a:r>
              <a:rPr lang="en-US" sz="1600" dirty="0">
                <a:solidFill>
                  <a:srgbClr val="FF9900"/>
                </a:solidFill>
                <a:latin typeface="IBM Plex Serif Medium" panose="020B0604020202020204" charset="0"/>
              </a:rPr>
              <a:t>+ V(+</a:t>
            </a:r>
            <a:r>
              <a:rPr lang="en-US" sz="1600" dirty="0" err="1">
                <a:solidFill>
                  <a:srgbClr val="FF9900"/>
                </a:solidFill>
                <a:latin typeface="IBM Plex Serif Medium" panose="020B0604020202020204" charset="0"/>
              </a:rPr>
              <a:t>ing</a:t>
            </a:r>
            <a:r>
              <a:rPr lang="en-US" sz="1600" dirty="0">
                <a:solidFill>
                  <a:srgbClr val="FF9900"/>
                </a:solidFill>
                <a:latin typeface="IBM Plex Serif Medium" panose="020B0604020202020204" charset="0"/>
              </a:rPr>
              <a:t>) + object / complement </a:t>
            </a:r>
            <a:r>
              <a:rPr lang="en-US" sz="1600" dirty="0" smtClean="0">
                <a:solidFill>
                  <a:srgbClr val="FF9900"/>
                </a:solidFill>
                <a:latin typeface="IBM Plex Serif Medium" panose="020B0604020202020204" charset="0"/>
              </a:rPr>
              <a:t>?</a:t>
            </a:r>
            <a:r>
              <a:rPr lang="en-US" sz="1600" dirty="0" smtClean="0">
                <a:solidFill>
                  <a:srgbClr val="FFC000"/>
                </a:solidFill>
                <a:latin typeface="IBM Plex Serif Medium" panose="020B0604020202020204" charset="0"/>
              </a:rPr>
              <a:t> </a:t>
            </a:r>
          </a:p>
          <a:p>
            <a:pPr marL="0" indent="0">
              <a:lnSpc>
                <a:spcPct val="100000"/>
              </a:lnSpc>
              <a:buClr>
                <a:srgbClr val="FFFFFF"/>
              </a:buClr>
              <a:buNone/>
            </a:pPr>
            <a:r>
              <a:rPr lang="en-US" sz="1600" dirty="0" smtClean="0">
                <a:solidFill>
                  <a:srgbClr val="FFC000"/>
                </a:solidFill>
                <a:latin typeface="IBM Plex Serif Medium" panose="020B0604020202020204" charset="0"/>
              </a:rPr>
              <a:t>Example : </a:t>
            </a:r>
            <a:r>
              <a:rPr lang="en-US" sz="1600" dirty="0" smtClean="0">
                <a:solidFill>
                  <a:srgbClr val="FFFFFF"/>
                </a:solidFill>
                <a:latin typeface="IBM Plex Serif Medium" panose="020B0604020202020204" charset="0"/>
              </a:rPr>
              <a:t>          will they </a:t>
            </a:r>
            <a:r>
              <a:rPr lang="en-US" sz="1600" dirty="0" smtClean="0">
                <a:solidFill>
                  <a:schemeClr val="bg1"/>
                </a:solidFill>
                <a:latin typeface="IBM Plex Serif Medium" panose="020B0604020202020204" charset="0"/>
              </a:rPr>
              <a:t>be </a:t>
            </a:r>
            <a:r>
              <a:rPr lang="en-US" sz="1600" dirty="0">
                <a:solidFill>
                  <a:schemeClr val="bg1"/>
                </a:solidFill>
                <a:latin typeface="IBM Plex Serif Medium" panose="020B0604020202020204" charset="0"/>
              </a:rPr>
              <a:t>auctioning these goods next </a:t>
            </a:r>
            <a:r>
              <a:rPr lang="en-US" sz="1600" dirty="0" smtClean="0">
                <a:solidFill>
                  <a:schemeClr val="bg1"/>
                </a:solidFill>
                <a:latin typeface="IBM Plex Serif Medium" panose="020B0604020202020204" charset="0"/>
              </a:rPr>
              <a:t>Friday</a:t>
            </a:r>
            <a:r>
              <a:rPr lang="en-US" sz="1600" dirty="0" smtClean="0">
                <a:solidFill>
                  <a:srgbClr val="FFFFFF"/>
                </a:solidFill>
                <a:latin typeface="IBM Plex Serif Medium" panose="020B0604020202020204" charset="0"/>
              </a:rPr>
              <a:t>? </a:t>
            </a:r>
            <a:endParaRPr lang="en-US" sz="2000" b="1" dirty="0">
              <a:solidFill>
                <a:srgbClr val="FFC000"/>
              </a:solidFill>
              <a:latin typeface="IBM Plex Serif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352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5"/>
          <p:cNvSpPr txBox="1">
            <a:spLocks noGrp="1"/>
          </p:cNvSpPr>
          <p:nvPr>
            <p:ph type="ctrTitle"/>
          </p:nvPr>
        </p:nvSpPr>
        <p:spPr>
          <a:xfrm>
            <a:off x="474683" y="564192"/>
            <a:ext cx="6157612" cy="766897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4800" dirty="0" smtClean="0"/>
              <a:t>Tenses in English</a:t>
            </a:r>
            <a:endParaRPr sz="4800" dirty="0"/>
          </a:p>
        </p:txBody>
      </p:sp>
      <p:sp>
        <p:nvSpPr>
          <p:cNvPr id="105" name="Google Shape;105;p15"/>
          <p:cNvSpPr txBox="1">
            <a:spLocks noGrp="1"/>
          </p:cNvSpPr>
          <p:nvPr>
            <p:ph type="subTitle" idx="1"/>
          </p:nvPr>
        </p:nvSpPr>
        <p:spPr>
          <a:xfrm>
            <a:off x="787200" y="1747778"/>
            <a:ext cx="6852091" cy="226863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 smtClean="0">
                <a:solidFill>
                  <a:srgbClr val="FFC000"/>
                </a:solidFill>
                <a:latin typeface="IBM Plex Serif" panose="020B0604020202020204" charset="0"/>
              </a:rPr>
              <a:t>These three tenses have four sub-types of each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" sz="2000" dirty="0" smtClean="0">
              <a:solidFill>
                <a:schemeClr val="bg1"/>
              </a:solidFill>
              <a:latin typeface="IBM Plex Serif" panose="020B0604020202020204" charset="0"/>
            </a:endParaRPr>
          </a:p>
          <a:p>
            <a:pPr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+mj-lt"/>
              <a:buAutoNum type="arabicPeriod"/>
            </a:pPr>
            <a:r>
              <a:rPr lang="en" sz="2000" dirty="0" smtClean="0">
                <a:solidFill>
                  <a:schemeClr val="bg1"/>
                </a:solidFill>
                <a:latin typeface="IBM Plex Serif" panose="020B0604020202020204" charset="0"/>
              </a:rPr>
              <a:t>Simple</a:t>
            </a:r>
          </a:p>
          <a:p>
            <a:pPr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+mj-lt"/>
              <a:buAutoNum type="arabicPeriod"/>
            </a:pPr>
            <a:r>
              <a:rPr lang="en" sz="2000" dirty="0" smtClean="0">
                <a:solidFill>
                  <a:schemeClr val="bg1"/>
                </a:solidFill>
                <a:latin typeface="IBM Plex Serif" panose="020B0604020202020204" charset="0"/>
              </a:rPr>
              <a:t>Continuous</a:t>
            </a:r>
          </a:p>
          <a:p>
            <a:pPr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+mj-lt"/>
              <a:buAutoNum type="arabicPeriod"/>
            </a:pPr>
            <a:r>
              <a:rPr lang="en" sz="2000" dirty="0" smtClean="0">
                <a:solidFill>
                  <a:schemeClr val="bg1"/>
                </a:solidFill>
                <a:latin typeface="IBM Plex Serif" panose="020B0604020202020204" charset="0"/>
              </a:rPr>
              <a:t>Perfect</a:t>
            </a:r>
          </a:p>
          <a:p>
            <a:pPr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+mj-lt"/>
              <a:buAutoNum type="arabicPeriod"/>
            </a:pPr>
            <a:r>
              <a:rPr lang="en" sz="2000" dirty="0" smtClean="0">
                <a:solidFill>
                  <a:schemeClr val="bg1"/>
                </a:solidFill>
                <a:latin typeface="IBM Plex Serif" panose="020B0604020202020204" charset="0"/>
              </a:rPr>
              <a:t>Perfect Continuous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 smtClean="0"/>
          </a:p>
        </p:txBody>
      </p:sp>
    </p:spTree>
    <p:extLst>
      <p:ext uri="{BB962C8B-B14F-4D97-AF65-F5344CB8AC3E}">
        <p14:creationId xmlns:p14="http://schemas.microsoft.com/office/powerpoint/2010/main" val="3308277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2"/>
          <p:cNvSpPr txBox="1">
            <a:spLocks noGrp="1"/>
          </p:cNvSpPr>
          <p:nvPr>
            <p:ph type="sldNum" idx="12"/>
          </p:nvPr>
        </p:nvSpPr>
        <p:spPr>
          <a:xfrm>
            <a:off x="8328327" y="4338350"/>
            <a:ext cx="242700" cy="259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fld id="{00000000-1234-1234-1234-123412341234}" type="slidenum">
              <a:rPr lang="en">
                <a:solidFill>
                  <a:srgbClr val="FFDE00"/>
                </a:solidFill>
              </a:rPr>
              <a:pPr/>
              <a:t>30</a:t>
            </a:fld>
            <a:endParaRPr>
              <a:solidFill>
                <a:srgbClr val="FFDE00"/>
              </a:solidFill>
            </a:endParaRPr>
          </a:p>
        </p:txBody>
      </p:sp>
      <p:sp>
        <p:nvSpPr>
          <p:cNvPr id="7" name="Google Shape;104;p15"/>
          <p:cNvSpPr txBox="1">
            <a:spLocks/>
          </p:cNvSpPr>
          <p:nvPr/>
        </p:nvSpPr>
        <p:spPr>
          <a:xfrm>
            <a:off x="838579" y="359167"/>
            <a:ext cx="6724893" cy="686713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rgbClr val="040F20">
                <a:alpha val="40000"/>
              </a:srgb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9pPr>
          </a:lstStyle>
          <a:p>
            <a:pPr algn="ctr">
              <a:buClr>
                <a:srgbClr val="FFFFFF"/>
              </a:buClr>
            </a:pPr>
            <a:r>
              <a:rPr lang="en-IN" sz="3200" dirty="0" smtClean="0">
                <a:solidFill>
                  <a:srgbClr val="040F20"/>
                </a:solidFill>
                <a:latin typeface="IBM Plex Serif Medium" panose="020B0604020202020204" charset="0"/>
              </a:rPr>
              <a:t>Future Continuous Tense</a:t>
            </a:r>
            <a:endParaRPr lang="en-IN" sz="3200" dirty="0">
              <a:solidFill>
                <a:srgbClr val="040F20"/>
              </a:solidFill>
              <a:latin typeface="IBM Plex Serif Medium" panose="020B060402020202020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24675" y="1325366"/>
            <a:ext cx="6638798" cy="12658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rgbClr val="FFFFFF"/>
              </a:buClr>
            </a:pPr>
            <a:r>
              <a:rPr lang="en-US" sz="1800" dirty="0" smtClean="0">
                <a:solidFill>
                  <a:srgbClr val="FF9900"/>
                </a:solidFill>
                <a:latin typeface="IBM Plex Serif Medium" panose="020B0604020202020204" charset="0"/>
              </a:rPr>
              <a:t>Use: </a:t>
            </a:r>
            <a:r>
              <a:rPr lang="en-US" sz="1800" dirty="0" smtClean="0">
                <a:solidFill>
                  <a:schemeClr val="tx1"/>
                </a:solidFill>
                <a:latin typeface="IBM Plex Serif Medium" panose="020B0604020202020204" charset="0"/>
              </a:rPr>
              <a:t>we use this tense to express an action which will be in  progress at a given time in future.  </a:t>
            </a:r>
          </a:p>
          <a:p>
            <a:pPr>
              <a:buClr>
                <a:srgbClr val="FFFFFF"/>
              </a:buClr>
            </a:pPr>
            <a:r>
              <a:rPr lang="en-US" sz="1600" dirty="0">
                <a:solidFill>
                  <a:schemeClr val="tx1"/>
                </a:solidFill>
                <a:latin typeface="IBM Plex Serif Medium" panose="020B0604020202020204" charset="0"/>
              </a:rPr>
              <a:t> </a:t>
            </a:r>
            <a:r>
              <a:rPr lang="en-US" sz="1600" dirty="0" smtClean="0">
                <a:solidFill>
                  <a:schemeClr val="tx1"/>
                </a:solidFill>
                <a:latin typeface="IBM Plex Serif Medium" panose="020B0604020202020204" charset="0"/>
              </a:rPr>
              <a:t>    </a:t>
            </a:r>
            <a:endParaRPr lang="en-US" sz="1600" dirty="0">
              <a:solidFill>
                <a:schemeClr val="tx1"/>
              </a:solidFill>
              <a:latin typeface="IBM Plex Serif Medium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62901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04;p15"/>
          <p:cNvSpPr txBox="1">
            <a:spLocks/>
          </p:cNvSpPr>
          <p:nvPr/>
        </p:nvSpPr>
        <p:spPr>
          <a:xfrm>
            <a:off x="879675" y="554737"/>
            <a:ext cx="6724893" cy="686713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rgbClr val="040F20">
                <a:alpha val="40000"/>
              </a:srgb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9pPr>
          </a:lstStyle>
          <a:p>
            <a:pPr algn="ctr">
              <a:buClr>
                <a:srgbClr val="FFFFFF"/>
              </a:buClr>
            </a:pPr>
            <a:r>
              <a:rPr lang="en-IN" sz="4000" dirty="0" smtClean="0">
                <a:solidFill>
                  <a:srgbClr val="FFFFFF"/>
                </a:solidFill>
                <a:latin typeface="IBM Plex Serif Medium" panose="020B0604020202020204" charset="0"/>
              </a:rPr>
              <a:t>Future Perfect Tense</a:t>
            </a:r>
            <a:endParaRPr lang="en-IN" sz="4000" dirty="0">
              <a:solidFill>
                <a:srgbClr val="FFFFFF"/>
              </a:solidFill>
              <a:latin typeface="IBM Plex Serif Medium" panose="020B0604020202020204" charset="0"/>
            </a:endParaRPr>
          </a:p>
        </p:txBody>
      </p:sp>
      <p:sp>
        <p:nvSpPr>
          <p:cNvPr id="25" name="Google Shape;123;p17"/>
          <p:cNvSpPr txBox="1">
            <a:spLocks/>
          </p:cNvSpPr>
          <p:nvPr/>
        </p:nvSpPr>
        <p:spPr>
          <a:xfrm>
            <a:off x="625032" y="1379150"/>
            <a:ext cx="7696464" cy="64127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r>
              <a:rPr lang="en-US" dirty="0" smtClean="0">
                <a:solidFill>
                  <a:srgbClr val="FFC000"/>
                </a:solidFill>
                <a:latin typeface="IBM Plex Serif Medium" panose="020B0604020202020204" charset="0"/>
              </a:rPr>
              <a:t>Form :  </a:t>
            </a:r>
            <a:r>
              <a:rPr lang="en-US" dirty="0" smtClean="0">
                <a:solidFill>
                  <a:srgbClr val="FF9900"/>
                </a:solidFill>
                <a:latin typeface="IBM Plex Serif Medium" panose="020B0604020202020204" charset="0"/>
              </a:rPr>
              <a:t>subject + shall/will + have+ V(III or past participle form) +   object / complement </a:t>
            </a:r>
          </a:p>
          <a:p>
            <a:pPr>
              <a:buClr>
                <a:srgbClr val="FFFFFF"/>
              </a:buClr>
            </a:pPr>
            <a:r>
              <a:rPr lang="en-US" dirty="0" smtClean="0">
                <a:solidFill>
                  <a:srgbClr val="FFC000"/>
                </a:solidFill>
                <a:latin typeface="IBM Plex Serif Medium" panose="020B0604020202020204" charset="0"/>
              </a:rPr>
              <a:t>Example : </a:t>
            </a:r>
            <a:r>
              <a:rPr lang="en-US" dirty="0" smtClean="0">
                <a:solidFill>
                  <a:schemeClr val="bg1"/>
                </a:solidFill>
                <a:latin typeface="IBM Plex Serif Medium" panose="020B0604020202020204" charset="0"/>
              </a:rPr>
              <a:t>They will have computerized their entire working by this year end.</a:t>
            </a:r>
          </a:p>
          <a:p>
            <a:pPr>
              <a:buClr>
                <a:srgbClr val="FFFFFF"/>
              </a:buClr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                      </a:t>
            </a:r>
            <a:endParaRPr lang="en-US" dirty="0" smtClean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 marL="76200">
              <a:spcBef>
                <a:spcPts val="600"/>
              </a:spcBef>
              <a:buSzPts val="2400"/>
            </a:pPr>
            <a:endParaRPr lang="en-US" b="1" dirty="0">
              <a:solidFill>
                <a:srgbClr val="FFC000"/>
              </a:solidFill>
              <a:latin typeface="IBM Plex Serif" panose="020B0604020202020204" charset="0"/>
            </a:endParaRPr>
          </a:p>
        </p:txBody>
      </p:sp>
      <p:sp>
        <p:nvSpPr>
          <p:cNvPr id="26" name="Google Shape;123;p17"/>
          <p:cNvSpPr txBox="1">
            <a:spLocks/>
          </p:cNvSpPr>
          <p:nvPr/>
        </p:nvSpPr>
        <p:spPr>
          <a:xfrm>
            <a:off x="657029" y="2158121"/>
            <a:ext cx="8037095" cy="698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●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marL="0" indent="0">
              <a:spcBef>
                <a:spcPts val="0"/>
              </a:spcBef>
              <a:buClr>
                <a:srgbClr val="FFFFFF"/>
              </a:buClr>
              <a:buNone/>
            </a:pPr>
            <a:r>
              <a:rPr lang="en-US" sz="1400" dirty="0" smtClean="0">
                <a:solidFill>
                  <a:srgbClr val="FFFFFF"/>
                </a:solidFill>
                <a:latin typeface="IBM Plex Serif Medium" panose="020B0604020202020204" charset="0"/>
              </a:rPr>
              <a:t>Negative : </a:t>
            </a:r>
            <a:r>
              <a:rPr lang="en-US" sz="1400" dirty="0">
                <a:solidFill>
                  <a:srgbClr val="FF9900"/>
                </a:solidFill>
                <a:latin typeface="IBM Plex Serif Medium" panose="020B0604020202020204" charset="0"/>
              </a:rPr>
              <a:t>subject + shall/will + </a:t>
            </a:r>
            <a:r>
              <a:rPr lang="en-US" sz="1400" dirty="0" smtClean="0">
                <a:solidFill>
                  <a:srgbClr val="FF9900"/>
                </a:solidFill>
                <a:latin typeface="IBM Plex Serif Medium" panose="020B0604020202020204" charset="0"/>
              </a:rPr>
              <a:t>not + have</a:t>
            </a:r>
            <a:r>
              <a:rPr lang="en-US" sz="1400" dirty="0">
                <a:solidFill>
                  <a:srgbClr val="FF9900"/>
                </a:solidFill>
                <a:latin typeface="IBM Plex Serif Medium" panose="020B0604020202020204" charset="0"/>
              </a:rPr>
              <a:t>+ V(III </a:t>
            </a:r>
            <a:r>
              <a:rPr lang="en-US" sz="1400" dirty="0" smtClean="0">
                <a:solidFill>
                  <a:srgbClr val="FF9900"/>
                </a:solidFill>
                <a:latin typeface="IBM Plex Serif Medium" panose="020B0604020202020204" charset="0"/>
              </a:rPr>
              <a:t>form</a:t>
            </a:r>
            <a:r>
              <a:rPr lang="en-US" sz="1400" dirty="0">
                <a:solidFill>
                  <a:srgbClr val="FF9900"/>
                </a:solidFill>
                <a:latin typeface="IBM Plex Serif Medium" panose="020B0604020202020204" charset="0"/>
              </a:rPr>
              <a:t>) +   object / complement</a:t>
            </a:r>
            <a:r>
              <a:rPr lang="en-US" sz="1400" dirty="0" smtClean="0">
                <a:solidFill>
                  <a:srgbClr val="FF9900"/>
                </a:solidFill>
                <a:latin typeface="IBM Plex Serif Medium" panose="020B0604020202020204" charset="0"/>
              </a:rPr>
              <a:t>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Font typeface="IBM Plex Sans"/>
              <a:buNone/>
            </a:pPr>
            <a:r>
              <a:rPr lang="en-US" sz="1400" dirty="0" smtClean="0">
                <a:solidFill>
                  <a:srgbClr val="FFC000"/>
                </a:solidFill>
                <a:latin typeface="IBM Plex Serif Medium" panose="020B0604020202020204" charset="0"/>
              </a:rPr>
              <a:t>Example : </a:t>
            </a:r>
            <a:r>
              <a:rPr lang="en-US" sz="1400" dirty="0" smtClean="0">
                <a:solidFill>
                  <a:schemeClr val="bg1"/>
                </a:solidFill>
                <a:latin typeface="IBM Plex Serif Medium" panose="020B0604020202020204" charset="0"/>
              </a:rPr>
              <a:t>by 6pm tonight, She will not have cooked the dinner. </a:t>
            </a:r>
            <a:endParaRPr lang="en-US" dirty="0" smtClean="0">
              <a:solidFill>
                <a:schemeClr val="bg1"/>
              </a:solidFill>
              <a:latin typeface="IBM Plex Serif Medium" panose="020B0604020202020204" charset="0"/>
            </a:endParaRPr>
          </a:p>
          <a:p>
            <a:pPr marL="76200" indent="0">
              <a:buClr>
                <a:srgbClr val="FFDE00"/>
              </a:buClr>
              <a:buFont typeface="IBM Plex Sans"/>
              <a:buNone/>
            </a:pPr>
            <a:endParaRPr lang="en-US" b="1" dirty="0">
              <a:solidFill>
                <a:srgbClr val="FFC000"/>
              </a:solidFill>
              <a:latin typeface="IBM Plex Serif" panose="020B0604020202020204" charset="0"/>
            </a:endParaRPr>
          </a:p>
        </p:txBody>
      </p:sp>
      <p:grpSp>
        <p:nvGrpSpPr>
          <p:cNvPr id="37" name="Google Shape;149;p18"/>
          <p:cNvGrpSpPr/>
          <p:nvPr/>
        </p:nvGrpSpPr>
        <p:grpSpPr>
          <a:xfrm>
            <a:off x="8309413" y="339356"/>
            <a:ext cx="499206" cy="531902"/>
            <a:chOff x="5970800" y="1619250"/>
            <a:chExt cx="428650" cy="456725"/>
          </a:xfrm>
        </p:grpSpPr>
        <p:sp>
          <p:nvSpPr>
            <p:cNvPr id="38" name="Google Shape;150;p18"/>
            <p:cNvSpPr/>
            <p:nvPr/>
          </p:nvSpPr>
          <p:spPr>
            <a:xfrm>
              <a:off x="5970800" y="1674200"/>
              <a:ext cx="377975" cy="377950"/>
            </a:xfrm>
            <a:custGeom>
              <a:avLst/>
              <a:gdLst/>
              <a:ahLst/>
              <a:cxnLst/>
              <a:rect l="l" t="t" r="r" b="b"/>
              <a:pathLst>
                <a:path w="15119" h="15118" extrusionOk="0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9" name="Google Shape;151;p18"/>
            <p:cNvSpPr/>
            <p:nvPr/>
          </p:nvSpPr>
          <p:spPr>
            <a:xfrm>
              <a:off x="6068500" y="1771875"/>
              <a:ext cx="182575" cy="182600"/>
            </a:xfrm>
            <a:custGeom>
              <a:avLst/>
              <a:gdLst/>
              <a:ahLst/>
              <a:cxnLst/>
              <a:rect l="l" t="t" r="r" b="b"/>
              <a:pathLst>
                <a:path w="7303" h="7304" extrusionOk="0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0" name="Google Shape;152;p18"/>
            <p:cNvSpPr/>
            <p:nvPr/>
          </p:nvSpPr>
          <p:spPr>
            <a:xfrm>
              <a:off x="5981175" y="2005125"/>
              <a:ext cx="75125" cy="70850"/>
            </a:xfrm>
            <a:custGeom>
              <a:avLst/>
              <a:gdLst/>
              <a:ahLst/>
              <a:cxnLst/>
              <a:rect l="l" t="t" r="r" b="b"/>
              <a:pathLst>
                <a:path w="3005" h="2834" extrusionOk="0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1" name="Google Shape;153;p18"/>
            <p:cNvSpPr/>
            <p:nvPr/>
          </p:nvSpPr>
          <p:spPr>
            <a:xfrm>
              <a:off x="6263875" y="2005125"/>
              <a:ext cx="74525" cy="70850"/>
            </a:xfrm>
            <a:custGeom>
              <a:avLst/>
              <a:gdLst/>
              <a:ahLst/>
              <a:cxnLst/>
              <a:rect l="l" t="t" r="r" b="b"/>
              <a:pathLst>
                <a:path w="2981" h="2834" extrusionOk="0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2" name="Google Shape;154;p18"/>
            <p:cNvSpPr/>
            <p:nvPr/>
          </p:nvSpPr>
          <p:spPr>
            <a:xfrm>
              <a:off x="6147875" y="1619250"/>
              <a:ext cx="251575" cy="255850"/>
            </a:xfrm>
            <a:custGeom>
              <a:avLst/>
              <a:gdLst/>
              <a:ahLst/>
              <a:cxnLst/>
              <a:rect l="l" t="t" r="r" b="b"/>
              <a:pathLst>
                <a:path w="10063" h="10234" extrusionOk="0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43" name="Google Shape;123;p17"/>
          <p:cNvSpPr txBox="1">
            <a:spLocks/>
          </p:cNvSpPr>
          <p:nvPr/>
        </p:nvSpPr>
        <p:spPr>
          <a:xfrm>
            <a:off x="625032" y="3294358"/>
            <a:ext cx="7798161" cy="876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●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marL="0" indent="0">
              <a:buClr>
                <a:srgbClr val="FFFFFF"/>
              </a:buClr>
              <a:buNone/>
            </a:pPr>
            <a:r>
              <a:rPr lang="en-US" sz="1400" dirty="0" smtClean="0">
                <a:solidFill>
                  <a:srgbClr val="FFC000"/>
                </a:solidFill>
                <a:latin typeface="IBM Plex Serif Medium" panose="020B0604020202020204" charset="0"/>
              </a:rPr>
              <a:t>Interrogative :  </a:t>
            </a:r>
            <a:r>
              <a:rPr lang="en-US" sz="1400" dirty="0" smtClean="0">
                <a:solidFill>
                  <a:srgbClr val="FF9900"/>
                </a:solidFill>
                <a:latin typeface="IBM Plex Serif Medium" panose="020B0604020202020204" charset="0"/>
              </a:rPr>
              <a:t>shall/will +subject + have</a:t>
            </a:r>
            <a:r>
              <a:rPr lang="en-US" sz="1400" dirty="0">
                <a:solidFill>
                  <a:srgbClr val="FF9900"/>
                </a:solidFill>
                <a:latin typeface="IBM Plex Serif Medium" panose="020B0604020202020204" charset="0"/>
              </a:rPr>
              <a:t>+ V(III form) +   object / complement </a:t>
            </a:r>
            <a:r>
              <a:rPr lang="en-US" sz="1400" dirty="0" smtClean="0">
                <a:solidFill>
                  <a:srgbClr val="FF9900"/>
                </a:solidFill>
                <a:latin typeface="IBM Plex Serif Medium" panose="020B0604020202020204" charset="0"/>
              </a:rPr>
              <a:t>?</a:t>
            </a:r>
            <a:r>
              <a:rPr lang="en-US" sz="1400" dirty="0" smtClean="0">
                <a:solidFill>
                  <a:srgbClr val="FFC000"/>
                </a:solidFill>
                <a:latin typeface="IBM Plex Serif Medium" panose="020B0604020202020204" charset="0"/>
              </a:rPr>
              <a:t> </a:t>
            </a:r>
          </a:p>
          <a:p>
            <a:pPr marL="0" indent="0">
              <a:lnSpc>
                <a:spcPct val="100000"/>
              </a:lnSpc>
              <a:buClr>
                <a:srgbClr val="FFFFFF"/>
              </a:buClr>
              <a:buNone/>
            </a:pPr>
            <a:r>
              <a:rPr lang="en-US" sz="1400" dirty="0" smtClean="0">
                <a:solidFill>
                  <a:srgbClr val="FFC000"/>
                </a:solidFill>
                <a:latin typeface="IBM Plex Serif Medium" panose="020B0604020202020204" charset="0"/>
              </a:rPr>
              <a:t>Example : </a:t>
            </a:r>
            <a:r>
              <a:rPr lang="en-US" sz="1400" dirty="0" smtClean="0">
                <a:solidFill>
                  <a:srgbClr val="FFFFFF"/>
                </a:solidFill>
                <a:latin typeface="IBM Plex Serif Medium" panose="020B0604020202020204" charset="0"/>
              </a:rPr>
              <a:t>          </a:t>
            </a:r>
            <a:r>
              <a:rPr lang="en-US" sz="1400" dirty="0">
                <a:latin typeface="IBM Plex Serif Medium" panose="020B0604020202020204" charset="0"/>
              </a:rPr>
              <a:t>will you have studied all the English verb </a:t>
            </a:r>
            <a:r>
              <a:rPr lang="en-US" sz="1400" dirty="0" smtClean="0">
                <a:latin typeface="IBM Plex Serif Medium" panose="020B0604020202020204" charset="0"/>
              </a:rPr>
              <a:t>tenses by next year?</a:t>
            </a:r>
            <a:r>
              <a:rPr lang="en-US" sz="1400" dirty="0" smtClean="0">
                <a:solidFill>
                  <a:srgbClr val="FFFFFF"/>
                </a:solidFill>
                <a:latin typeface="IBM Plex Serif Medium" panose="020B0604020202020204" charset="0"/>
              </a:rPr>
              <a:t> </a:t>
            </a:r>
            <a:endParaRPr lang="en-US" sz="1800" b="1" dirty="0">
              <a:solidFill>
                <a:srgbClr val="FFC000"/>
              </a:solidFill>
              <a:latin typeface="IBM Plex Serif Medium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27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2"/>
          <p:cNvSpPr txBox="1">
            <a:spLocks noGrp="1"/>
          </p:cNvSpPr>
          <p:nvPr>
            <p:ph type="sldNum" idx="12"/>
          </p:nvPr>
        </p:nvSpPr>
        <p:spPr>
          <a:xfrm>
            <a:off x="8328327" y="4338350"/>
            <a:ext cx="242700" cy="259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fld id="{00000000-1234-1234-1234-123412341234}" type="slidenum">
              <a:rPr lang="en">
                <a:solidFill>
                  <a:srgbClr val="FFDE00"/>
                </a:solidFill>
              </a:rPr>
              <a:pPr/>
              <a:t>32</a:t>
            </a:fld>
            <a:endParaRPr>
              <a:solidFill>
                <a:srgbClr val="FFDE00"/>
              </a:solidFill>
            </a:endParaRPr>
          </a:p>
        </p:txBody>
      </p:sp>
      <p:sp>
        <p:nvSpPr>
          <p:cNvPr id="7" name="Google Shape;104;p15"/>
          <p:cNvSpPr txBox="1">
            <a:spLocks/>
          </p:cNvSpPr>
          <p:nvPr/>
        </p:nvSpPr>
        <p:spPr>
          <a:xfrm>
            <a:off x="581725" y="718762"/>
            <a:ext cx="6724893" cy="686713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rgbClr val="040F20">
                <a:alpha val="40000"/>
              </a:srgb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9pPr>
          </a:lstStyle>
          <a:p>
            <a:pPr algn="ctr">
              <a:buClr>
                <a:srgbClr val="FFFFFF"/>
              </a:buClr>
            </a:pPr>
            <a:r>
              <a:rPr lang="en-IN" sz="3200" dirty="0">
                <a:solidFill>
                  <a:schemeClr val="tx1"/>
                </a:solidFill>
                <a:latin typeface="IBM Plex Serif Medium" panose="020B0604020202020204" charset="0"/>
              </a:rPr>
              <a:t>Future Perfect Tense</a:t>
            </a:r>
          </a:p>
        </p:txBody>
      </p:sp>
      <p:sp>
        <p:nvSpPr>
          <p:cNvPr id="10" name="Rectangle 9"/>
          <p:cNvSpPr/>
          <p:nvPr/>
        </p:nvSpPr>
        <p:spPr>
          <a:xfrm>
            <a:off x="924675" y="1489753"/>
            <a:ext cx="6638798" cy="12658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rgbClr val="FFFFFF"/>
              </a:buClr>
            </a:pPr>
            <a:r>
              <a:rPr lang="en-US" sz="1800" dirty="0" smtClean="0">
                <a:solidFill>
                  <a:srgbClr val="FF9900"/>
                </a:solidFill>
                <a:latin typeface="IBM Plex Serif Medium" panose="020B0604020202020204" charset="0"/>
              </a:rPr>
              <a:t>Use: </a:t>
            </a:r>
            <a:r>
              <a:rPr lang="en-US" sz="1800" dirty="0" smtClean="0">
                <a:solidFill>
                  <a:srgbClr val="040F20"/>
                </a:solidFill>
                <a:latin typeface="IBM Plex Serif Medium" panose="020B0604020202020204" charset="0"/>
              </a:rPr>
              <a:t>we use this tense to talk about actions that will be  </a:t>
            </a:r>
          </a:p>
          <a:p>
            <a:pPr>
              <a:buClr>
                <a:srgbClr val="FFFFFF"/>
              </a:buClr>
            </a:pPr>
            <a:r>
              <a:rPr lang="en-US" sz="1800" dirty="0">
                <a:solidFill>
                  <a:srgbClr val="040F20"/>
                </a:solidFill>
                <a:latin typeface="IBM Plex Serif Medium" panose="020B0604020202020204" charset="0"/>
              </a:rPr>
              <a:t> </a:t>
            </a:r>
            <a:r>
              <a:rPr lang="en-US" sz="1800" dirty="0" smtClean="0">
                <a:solidFill>
                  <a:srgbClr val="040F20"/>
                </a:solidFill>
                <a:latin typeface="IBM Plex Serif Medium" panose="020B0604020202020204" charset="0"/>
              </a:rPr>
              <a:t>          completed by a certain future time.   </a:t>
            </a:r>
          </a:p>
          <a:p>
            <a:pPr>
              <a:buClr>
                <a:srgbClr val="FFFFFF"/>
              </a:buClr>
            </a:pPr>
            <a:r>
              <a:rPr lang="en-US" sz="1600" dirty="0">
                <a:solidFill>
                  <a:srgbClr val="040F20"/>
                </a:solidFill>
                <a:latin typeface="IBM Plex Serif Medium" panose="020B0604020202020204" charset="0"/>
              </a:rPr>
              <a:t> </a:t>
            </a:r>
            <a:r>
              <a:rPr lang="en-US" sz="1600" dirty="0" smtClean="0">
                <a:solidFill>
                  <a:srgbClr val="040F20"/>
                </a:solidFill>
                <a:latin typeface="IBM Plex Serif Medium" panose="020B0604020202020204" charset="0"/>
              </a:rPr>
              <a:t>    </a:t>
            </a:r>
            <a:endParaRPr lang="en-US" sz="1600" dirty="0">
              <a:solidFill>
                <a:srgbClr val="040F20"/>
              </a:solidFill>
              <a:latin typeface="IBM Plex Serif Medium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77579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04;p15"/>
          <p:cNvSpPr txBox="1">
            <a:spLocks/>
          </p:cNvSpPr>
          <p:nvPr/>
        </p:nvSpPr>
        <p:spPr>
          <a:xfrm>
            <a:off x="657029" y="554737"/>
            <a:ext cx="7130782" cy="686713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rgbClr val="040F20">
                <a:alpha val="40000"/>
              </a:srgb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9pPr>
          </a:lstStyle>
          <a:p>
            <a:pPr algn="ctr">
              <a:buClr>
                <a:srgbClr val="FFFFFF"/>
              </a:buClr>
            </a:pPr>
            <a:r>
              <a:rPr lang="en-IN" sz="3200" dirty="0" smtClean="0">
                <a:solidFill>
                  <a:srgbClr val="FFFFFF"/>
                </a:solidFill>
                <a:latin typeface="IBM Plex Serif Medium" panose="020B0604020202020204" charset="0"/>
              </a:rPr>
              <a:t>Future Perfect Continuous Tense</a:t>
            </a:r>
            <a:endParaRPr lang="en-IN" sz="3200" dirty="0">
              <a:solidFill>
                <a:srgbClr val="FFFFFF"/>
              </a:solidFill>
              <a:latin typeface="IBM Plex Serif Medium" panose="020B0604020202020204" charset="0"/>
            </a:endParaRPr>
          </a:p>
        </p:txBody>
      </p:sp>
      <p:sp>
        <p:nvSpPr>
          <p:cNvPr id="25" name="Google Shape;123;p17"/>
          <p:cNvSpPr txBox="1">
            <a:spLocks/>
          </p:cNvSpPr>
          <p:nvPr/>
        </p:nvSpPr>
        <p:spPr>
          <a:xfrm>
            <a:off x="625032" y="1379150"/>
            <a:ext cx="7696464" cy="64127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r>
              <a:rPr lang="en-US" dirty="0" smtClean="0">
                <a:solidFill>
                  <a:srgbClr val="FFC000"/>
                </a:solidFill>
                <a:latin typeface="IBM Plex Serif Medium" panose="020B0604020202020204" charset="0"/>
              </a:rPr>
              <a:t>Form :  </a:t>
            </a:r>
            <a:r>
              <a:rPr lang="en-US" dirty="0" smtClean="0">
                <a:solidFill>
                  <a:srgbClr val="FF9900"/>
                </a:solidFill>
                <a:latin typeface="IBM Plex Serif Medium" panose="020B0604020202020204" charset="0"/>
              </a:rPr>
              <a:t>subject + shall/will + have+ been + V(+</a:t>
            </a:r>
            <a:r>
              <a:rPr lang="en-US" dirty="0" err="1" smtClean="0">
                <a:solidFill>
                  <a:srgbClr val="FF9900"/>
                </a:solidFill>
                <a:latin typeface="IBM Plex Serif Medium" panose="020B0604020202020204" charset="0"/>
              </a:rPr>
              <a:t>ing</a:t>
            </a:r>
            <a:r>
              <a:rPr lang="en-US" dirty="0" smtClean="0">
                <a:solidFill>
                  <a:srgbClr val="FF9900"/>
                </a:solidFill>
                <a:latin typeface="IBM Plex Serif Medium" panose="020B0604020202020204" charset="0"/>
              </a:rPr>
              <a:t> form) +   object / complement </a:t>
            </a:r>
          </a:p>
          <a:p>
            <a:pPr>
              <a:buClr>
                <a:srgbClr val="FFFFFF"/>
              </a:buClr>
            </a:pPr>
            <a:r>
              <a:rPr lang="en-US" dirty="0" smtClean="0">
                <a:solidFill>
                  <a:srgbClr val="FFC000"/>
                </a:solidFill>
                <a:latin typeface="IBM Plex Serif Medium" panose="020B0604020202020204" charset="0"/>
              </a:rPr>
              <a:t>Example : </a:t>
            </a:r>
            <a:r>
              <a:rPr lang="en-US" dirty="0" smtClean="0">
                <a:solidFill>
                  <a:schemeClr val="bg1"/>
                </a:solidFill>
                <a:latin typeface="IBM Plex Serif Medium" panose="020B0604020202020204" charset="0"/>
              </a:rPr>
              <a:t>when the clock strikes 10, I’ll have been writing these letters for two hours. </a:t>
            </a:r>
          </a:p>
          <a:p>
            <a:pPr>
              <a:buClr>
                <a:srgbClr val="FFFFFF"/>
              </a:buClr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                      </a:t>
            </a:r>
            <a:endParaRPr lang="en-US" dirty="0" smtClean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 marL="76200">
              <a:spcBef>
                <a:spcPts val="600"/>
              </a:spcBef>
              <a:buSzPts val="2400"/>
            </a:pPr>
            <a:endParaRPr lang="en-US" b="1" dirty="0">
              <a:solidFill>
                <a:srgbClr val="FFC000"/>
              </a:solidFill>
              <a:latin typeface="IBM Plex Serif" panose="020B0604020202020204" charset="0"/>
            </a:endParaRPr>
          </a:p>
        </p:txBody>
      </p:sp>
      <p:sp>
        <p:nvSpPr>
          <p:cNvPr id="26" name="Google Shape;123;p17"/>
          <p:cNvSpPr txBox="1">
            <a:spLocks/>
          </p:cNvSpPr>
          <p:nvPr/>
        </p:nvSpPr>
        <p:spPr>
          <a:xfrm>
            <a:off x="657029" y="2158121"/>
            <a:ext cx="8037095" cy="698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●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marL="0" indent="0">
              <a:spcBef>
                <a:spcPts val="0"/>
              </a:spcBef>
              <a:buClr>
                <a:srgbClr val="FFFFFF"/>
              </a:buClr>
              <a:buNone/>
            </a:pPr>
            <a:r>
              <a:rPr lang="en-US" sz="1400" dirty="0" smtClean="0">
                <a:solidFill>
                  <a:srgbClr val="FFFFFF"/>
                </a:solidFill>
                <a:latin typeface="IBM Plex Serif Medium" panose="020B0604020202020204" charset="0"/>
              </a:rPr>
              <a:t>Negative : </a:t>
            </a:r>
            <a:r>
              <a:rPr lang="en-US" sz="1400" dirty="0">
                <a:solidFill>
                  <a:srgbClr val="FF9900"/>
                </a:solidFill>
                <a:latin typeface="IBM Plex Serif Medium" panose="020B0604020202020204" charset="0"/>
              </a:rPr>
              <a:t>subject + shall/will + </a:t>
            </a:r>
            <a:r>
              <a:rPr lang="en-US" sz="1400" dirty="0" smtClean="0">
                <a:solidFill>
                  <a:srgbClr val="FF9900"/>
                </a:solidFill>
                <a:latin typeface="IBM Plex Serif Medium" panose="020B0604020202020204" charset="0"/>
              </a:rPr>
              <a:t>not + have</a:t>
            </a:r>
            <a:r>
              <a:rPr lang="en-US" sz="1400" dirty="0">
                <a:solidFill>
                  <a:srgbClr val="FF9900"/>
                </a:solidFill>
                <a:latin typeface="IBM Plex Serif Medium" panose="020B0604020202020204" charset="0"/>
              </a:rPr>
              <a:t>+ been + V(+</a:t>
            </a:r>
            <a:r>
              <a:rPr lang="en-US" sz="1400" dirty="0" err="1">
                <a:solidFill>
                  <a:srgbClr val="FF9900"/>
                </a:solidFill>
                <a:latin typeface="IBM Plex Serif Medium" panose="020B0604020202020204" charset="0"/>
              </a:rPr>
              <a:t>ing</a:t>
            </a:r>
            <a:r>
              <a:rPr lang="en-US" sz="1400" dirty="0">
                <a:solidFill>
                  <a:srgbClr val="FF9900"/>
                </a:solidFill>
                <a:latin typeface="IBM Plex Serif Medium" panose="020B0604020202020204" charset="0"/>
              </a:rPr>
              <a:t> form) +   object / complement </a:t>
            </a:r>
            <a:endParaRPr lang="en-US" sz="1400" dirty="0" smtClean="0">
              <a:solidFill>
                <a:srgbClr val="FF9900"/>
              </a:solidFill>
              <a:latin typeface="IBM Plex Serif Medium" panose="020B060402020202020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None/>
            </a:pPr>
            <a:r>
              <a:rPr lang="en-US" sz="1400" dirty="0" smtClean="0">
                <a:solidFill>
                  <a:srgbClr val="FFC000"/>
                </a:solidFill>
                <a:latin typeface="IBM Plex Serif Medium" panose="020B0604020202020204" charset="0"/>
              </a:rPr>
              <a:t>Example : </a:t>
            </a:r>
            <a:r>
              <a:rPr lang="en-US" sz="1400" dirty="0" smtClean="0">
                <a:latin typeface="IBM Plex Serif Medium" panose="020B0604020202020204" charset="0"/>
              </a:rPr>
              <a:t>We’ll not</a:t>
            </a:r>
            <a:r>
              <a:rPr lang="en-US" sz="1400" dirty="0">
                <a:latin typeface="IBM Plex Serif Medium" panose="020B0604020202020204" charset="0"/>
              </a:rPr>
              <a:t> </a:t>
            </a:r>
            <a:r>
              <a:rPr lang="en-US" sz="1400" b="1" dirty="0">
                <a:latin typeface="IBM Plex Serif Medium" panose="020B0604020202020204" charset="0"/>
              </a:rPr>
              <a:t>have been</a:t>
            </a:r>
            <a:r>
              <a:rPr lang="en-US" sz="1400" dirty="0">
                <a:latin typeface="IBM Plex Serif Medium" panose="020B0604020202020204" charset="0"/>
              </a:rPr>
              <a:t> </a:t>
            </a:r>
            <a:r>
              <a:rPr lang="en-US" sz="1400" dirty="0" smtClean="0">
                <a:latin typeface="IBM Plex Serif Medium" panose="020B0604020202020204" charset="0"/>
              </a:rPr>
              <a:t>studying English after two years. </a:t>
            </a:r>
            <a:r>
              <a:rPr lang="en-US" sz="1400" dirty="0" smtClean="0">
                <a:solidFill>
                  <a:srgbClr val="FFFFFF"/>
                </a:solidFill>
                <a:latin typeface="IBM Plex Serif Medium" panose="020B0604020202020204" charset="0"/>
              </a:rPr>
              <a:t> </a:t>
            </a:r>
            <a:endParaRPr lang="en-US" dirty="0" smtClean="0">
              <a:solidFill>
                <a:srgbClr val="FFFFFF"/>
              </a:solidFill>
              <a:latin typeface="IBM Plex Serif Medium" panose="020B0604020202020204" charset="0"/>
            </a:endParaRPr>
          </a:p>
          <a:p>
            <a:pPr marL="76200" indent="0">
              <a:buClr>
                <a:srgbClr val="FFDE00"/>
              </a:buClr>
              <a:buFont typeface="IBM Plex Sans"/>
              <a:buNone/>
            </a:pPr>
            <a:endParaRPr lang="en-US" b="1" dirty="0">
              <a:solidFill>
                <a:srgbClr val="FFC000"/>
              </a:solidFill>
              <a:latin typeface="IBM Plex Serif" panose="020B0604020202020204" charset="0"/>
            </a:endParaRPr>
          </a:p>
        </p:txBody>
      </p:sp>
      <p:grpSp>
        <p:nvGrpSpPr>
          <p:cNvPr id="37" name="Google Shape;149;p18"/>
          <p:cNvGrpSpPr/>
          <p:nvPr/>
        </p:nvGrpSpPr>
        <p:grpSpPr>
          <a:xfrm>
            <a:off x="8309413" y="339356"/>
            <a:ext cx="499206" cy="531902"/>
            <a:chOff x="5970800" y="1619250"/>
            <a:chExt cx="428650" cy="456725"/>
          </a:xfrm>
        </p:grpSpPr>
        <p:sp>
          <p:nvSpPr>
            <p:cNvPr id="38" name="Google Shape;150;p18"/>
            <p:cNvSpPr/>
            <p:nvPr/>
          </p:nvSpPr>
          <p:spPr>
            <a:xfrm>
              <a:off x="5970800" y="1674200"/>
              <a:ext cx="377975" cy="377950"/>
            </a:xfrm>
            <a:custGeom>
              <a:avLst/>
              <a:gdLst/>
              <a:ahLst/>
              <a:cxnLst/>
              <a:rect l="l" t="t" r="r" b="b"/>
              <a:pathLst>
                <a:path w="15119" h="15118" extrusionOk="0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9" name="Google Shape;151;p18"/>
            <p:cNvSpPr/>
            <p:nvPr/>
          </p:nvSpPr>
          <p:spPr>
            <a:xfrm>
              <a:off x="6068500" y="1771875"/>
              <a:ext cx="182575" cy="182600"/>
            </a:xfrm>
            <a:custGeom>
              <a:avLst/>
              <a:gdLst/>
              <a:ahLst/>
              <a:cxnLst/>
              <a:rect l="l" t="t" r="r" b="b"/>
              <a:pathLst>
                <a:path w="7303" h="7304" extrusionOk="0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0" name="Google Shape;152;p18"/>
            <p:cNvSpPr/>
            <p:nvPr/>
          </p:nvSpPr>
          <p:spPr>
            <a:xfrm>
              <a:off x="5981175" y="2005125"/>
              <a:ext cx="75125" cy="70850"/>
            </a:xfrm>
            <a:custGeom>
              <a:avLst/>
              <a:gdLst/>
              <a:ahLst/>
              <a:cxnLst/>
              <a:rect l="l" t="t" r="r" b="b"/>
              <a:pathLst>
                <a:path w="3005" h="2834" extrusionOk="0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1" name="Google Shape;153;p18"/>
            <p:cNvSpPr/>
            <p:nvPr/>
          </p:nvSpPr>
          <p:spPr>
            <a:xfrm>
              <a:off x="6263875" y="2005125"/>
              <a:ext cx="74525" cy="70850"/>
            </a:xfrm>
            <a:custGeom>
              <a:avLst/>
              <a:gdLst/>
              <a:ahLst/>
              <a:cxnLst/>
              <a:rect l="l" t="t" r="r" b="b"/>
              <a:pathLst>
                <a:path w="2981" h="2834" extrusionOk="0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2" name="Google Shape;154;p18"/>
            <p:cNvSpPr/>
            <p:nvPr/>
          </p:nvSpPr>
          <p:spPr>
            <a:xfrm>
              <a:off x="6147875" y="1619250"/>
              <a:ext cx="251575" cy="255850"/>
            </a:xfrm>
            <a:custGeom>
              <a:avLst/>
              <a:gdLst/>
              <a:ahLst/>
              <a:cxnLst/>
              <a:rect l="l" t="t" r="r" b="b"/>
              <a:pathLst>
                <a:path w="10063" h="10234" extrusionOk="0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43" name="Google Shape;123;p17"/>
          <p:cNvSpPr txBox="1">
            <a:spLocks/>
          </p:cNvSpPr>
          <p:nvPr/>
        </p:nvSpPr>
        <p:spPr>
          <a:xfrm>
            <a:off x="625032" y="3294358"/>
            <a:ext cx="7798161" cy="876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●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marL="0" indent="0">
              <a:buClr>
                <a:srgbClr val="FFFFFF"/>
              </a:buClr>
              <a:buNone/>
            </a:pPr>
            <a:r>
              <a:rPr lang="en-US" sz="1400" dirty="0" smtClean="0">
                <a:solidFill>
                  <a:srgbClr val="FFC000"/>
                </a:solidFill>
                <a:latin typeface="IBM Plex Serif Medium" panose="020B0604020202020204" charset="0"/>
              </a:rPr>
              <a:t>Interrogative : </a:t>
            </a:r>
            <a:r>
              <a:rPr lang="en-US" sz="1400" dirty="0" smtClean="0">
                <a:solidFill>
                  <a:srgbClr val="FF9900"/>
                </a:solidFill>
                <a:latin typeface="IBM Plex Serif Medium" panose="020B0604020202020204" charset="0"/>
              </a:rPr>
              <a:t>shall/will </a:t>
            </a:r>
            <a:r>
              <a:rPr lang="en-US" sz="1400" dirty="0">
                <a:solidFill>
                  <a:srgbClr val="FF9900"/>
                </a:solidFill>
                <a:latin typeface="IBM Plex Serif Medium" panose="020B0604020202020204" charset="0"/>
              </a:rPr>
              <a:t>+ </a:t>
            </a:r>
            <a:r>
              <a:rPr lang="en-US" sz="1400" dirty="0" smtClean="0">
                <a:solidFill>
                  <a:srgbClr val="FF9900"/>
                </a:solidFill>
                <a:latin typeface="IBM Plex Serif Medium" panose="020B0604020202020204" charset="0"/>
              </a:rPr>
              <a:t>subject + have</a:t>
            </a:r>
            <a:r>
              <a:rPr lang="en-US" sz="1400" dirty="0">
                <a:solidFill>
                  <a:srgbClr val="FF9900"/>
                </a:solidFill>
                <a:latin typeface="IBM Plex Serif Medium" panose="020B0604020202020204" charset="0"/>
              </a:rPr>
              <a:t>+ been + V(+</a:t>
            </a:r>
            <a:r>
              <a:rPr lang="en-US" sz="1400" dirty="0" err="1">
                <a:solidFill>
                  <a:srgbClr val="FF9900"/>
                </a:solidFill>
                <a:latin typeface="IBM Plex Serif Medium" panose="020B0604020202020204" charset="0"/>
              </a:rPr>
              <a:t>ing</a:t>
            </a:r>
            <a:r>
              <a:rPr lang="en-US" sz="1400" dirty="0">
                <a:solidFill>
                  <a:srgbClr val="FF9900"/>
                </a:solidFill>
                <a:latin typeface="IBM Plex Serif Medium" panose="020B0604020202020204" charset="0"/>
              </a:rPr>
              <a:t> form) +   object / complement </a:t>
            </a:r>
            <a:r>
              <a:rPr lang="en-US" sz="1400" dirty="0" smtClean="0">
                <a:solidFill>
                  <a:srgbClr val="FF9900"/>
                </a:solidFill>
                <a:latin typeface="IBM Plex Serif Medium" panose="020B0604020202020204" charset="0"/>
              </a:rPr>
              <a:t>?</a:t>
            </a:r>
            <a:r>
              <a:rPr lang="en-US" sz="1400" dirty="0" smtClean="0">
                <a:solidFill>
                  <a:srgbClr val="FFC000"/>
                </a:solidFill>
                <a:latin typeface="IBM Plex Serif Medium" panose="020B0604020202020204" charset="0"/>
              </a:rPr>
              <a:t> </a:t>
            </a:r>
          </a:p>
          <a:p>
            <a:pPr marL="0" indent="0">
              <a:lnSpc>
                <a:spcPct val="100000"/>
              </a:lnSpc>
              <a:buClr>
                <a:srgbClr val="FFFFFF"/>
              </a:buClr>
              <a:buFont typeface="IBM Plex Sans"/>
              <a:buNone/>
            </a:pPr>
            <a:r>
              <a:rPr lang="en-US" sz="1400" dirty="0" smtClean="0">
                <a:solidFill>
                  <a:srgbClr val="FFC000"/>
                </a:solidFill>
                <a:latin typeface="IBM Plex Serif Medium" panose="020B0604020202020204" charset="0"/>
              </a:rPr>
              <a:t>Example : </a:t>
            </a:r>
            <a:r>
              <a:rPr lang="en-US" sz="1400" dirty="0" smtClean="0">
                <a:solidFill>
                  <a:srgbClr val="FFFFFF"/>
                </a:solidFill>
                <a:latin typeface="IBM Plex Serif Medium" panose="020B0604020202020204" charset="0"/>
              </a:rPr>
              <a:t>          </a:t>
            </a:r>
            <a:r>
              <a:rPr lang="en-US" sz="1400" dirty="0">
                <a:solidFill>
                  <a:srgbClr val="FFFFFF"/>
                </a:solidFill>
                <a:latin typeface="IBM Plex Serif Medium" panose="020B0604020202020204" charset="0"/>
              </a:rPr>
              <a:t>will </a:t>
            </a:r>
            <a:r>
              <a:rPr lang="en-US" sz="1400" dirty="0" smtClean="0">
                <a:solidFill>
                  <a:srgbClr val="FFFFFF"/>
                </a:solidFill>
                <a:latin typeface="IBM Plex Serif Medium" panose="020B0604020202020204" charset="0"/>
              </a:rPr>
              <a:t>they have been living in Mumbai from 2025 onwards? </a:t>
            </a:r>
            <a:endParaRPr lang="en-US" sz="1800" b="1" dirty="0">
              <a:solidFill>
                <a:srgbClr val="FFC000"/>
              </a:solidFill>
              <a:latin typeface="IBM Plex Serif Medium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6359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2"/>
          <p:cNvSpPr txBox="1">
            <a:spLocks noGrp="1"/>
          </p:cNvSpPr>
          <p:nvPr>
            <p:ph type="sldNum" idx="12"/>
          </p:nvPr>
        </p:nvSpPr>
        <p:spPr>
          <a:xfrm>
            <a:off x="8328327" y="4338350"/>
            <a:ext cx="242700" cy="259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fld id="{00000000-1234-1234-1234-123412341234}" type="slidenum">
              <a:rPr lang="en">
                <a:solidFill>
                  <a:srgbClr val="FFDE00"/>
                </a:solidFill>
              </a:rPr>
              <a:pPr/>
              <a:t>34</a:t>
            </a:fld>
            <a:endParaRPr>
              <a:solidFill>
                <a:srgbClr val="FFDE00"/>
              </a:solidFill>
            </a:endParaRPr>
          </a:p>
        </p:txBody>
      </p:sp>
      <p:sp>
        <p:nvSpPr>
          <p:cNvPr id="7" name="Google Shape;104;p15"/>
          <p:cNvSpPr txBox="1">
            <a:spLocks/>
          </p:cNvSpPr>
          <p:nvPr/>
        </p:nvSpPr>
        <p:spPr>
          <a:xfrm>
            <a:off x="581725" y="718762"/>
            <a:ext cx="6724893" cy="686713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rgbClr val="040F20">
                <a:alpha val="40000"/>
              </a:srgb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9pPr>
          </a:lstStyle>
          <a:p>
            <a:pPr algn="ctr">
              <a:buClr>
                <a:srgbClr val="FFFFFF"/>
              </a:buClr>
            </a:pPr>
            <a:r>
              <a:rPr lang="en-IN" sz="3200" dirty="0">
                <a:solidFill>
                  <a:schemeClr val="tx1"/>
                </a:solidFill>
                <a:latin typeface="IBM Plex Serif Medium" panose="020B0604020202020204" charset="0"/>
              </a:rPr>
              <a:t>Future Perfect Continuous Tense</a:t>
            </a:r>
          </a:p>
        </p:txBody>
      </p:sp>
      <p:sp>
        <p:nvSpPr>
          <p:cNvPr id="10" name="Rectangle 9"/>
          <p:cNvSpPr/>
          <p:nvPr/>
        </p:nvSpPr>
        <p:spPr>
          <a:xfrm>
            <a:off x="924675" y="1489753"/>
            <a:ext cx="6381943" cy="12658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rgbClr val="FFFFFF"/>
              </a:buClr>
            </a:pPr>
            <a:r>
              <a:rPr lang="en-US" sz="1800" dirty="0" smtClean="0">
                <a:solidFill>
                  <a:srgbClr val="FF9900"/>
                </a:solidFill>
                <a:latin typeface="IBM Plex Serif Medium" panose="020B0604020202020204" charset="0"/>
              </a:rPr>
              <a:t>Use: </a:t>
            </a:r>
            <a:r>
              <a:rPr lang="en-US" sz="1800" dirty="0" smtClean="0">
                <a:solidFill>
                  <a:srgbClr val="040F20"/>
                </a:solidFill>
                <a:latin typeface="IBM Plex Serif Medium" panose="020B0604020202020204" charset="0"/>
              </a:rPr>
              <a:t>we use this tense for actions which will be in progress over a period of time in future.   </a:t>
            </a:r>
          </a:p>
          <a:p>
            <a:pPr>
              <a:buClr>
                <a:srgbClr val="FFFFFF"/>
              </a:buClr>
            </a:pPr>
            <a:r>
              <a:rPr lang="en-US" sz="1600" dirty="0">
                <a:solidFill>
                  <a:srgbClr val="040F20"/>
                </a:solidFill>
                <a:latin typeface="IBM Plex Serif Medium" panose="020B0604020202020204" charset="0"/>
              </a:rPr>
              <a:t> </a:t>
            </a:r>
            <a:r>
              <a:rPr lang="en-US" sz="1600" dirty="0" smtClean="0">
                <a:solidFill>
                  <a:srgbClr val="040F20"/>
                </a:solidFill>
                <a:latin typeface="IBM Plex Serif Medium" panose="020B0604020202020204" charset="0"/>
              </a:rPr>
              <a:t>    </a:t>
            </a:r>
            <a:endParaRPr lang="en-US" sz="1600" dirty="0">
              <a:solidFill>
                <a:srgbClr val="040F20"/>
              </a:solidFill>
              <a:latin typeface="IBM Plex Serif Medium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789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7"/>
          <p:cNvSpPr txBox="1">
            <a:spLocks noGrp="1"/>
          </p:cNvSpPr>
          <p:nvPr>
            <p:ph type="body" idx="1"/>
          </p:nvPr>
        </p:nvSpPr>
        <p:spPr>
          <a:xfrm>
            <a:off x="625033" y="1228396"/>
            <a:ext cx="7677851" cy="31210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76200" lvl="0" indent="0" algn="l" rtl="0"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en-IN" b="1" dirty="0" smtClean="0">
                <a:solidFill>
                  <a:srgbClr val="FFC000"/>
                </a:solidFill>
                <a:latin typeface="IBM Plex Serif" panose="020B0604020202020204" charset="0"/>
              </a:rPr>
              <a:t>Simple Present </a:t>
            </a:r>
          </a:p>
          <a:p>
            <a:pPr marL="76200" lvl="0" indent="0" algn="l" rtl="0">
              <a:spcBef>
                <a:spcPts val="600"/>
              </a:spcBef>
              <a:spcAft>
                <a:spcPts val="0"/>
              </a:spcAft>
              <a:buSzPts val="2400"/>
              <a:buNone/>
            </a:pPr>
            <a:endParaRPr b="1" dirty="0">
              <a:solidFill>
                <a:srgbClr val="FFC000"/>
              </a:solidFill>
              <a:latin typeface="IBM Plex Serif" panose="020B0604020202020204" charset="0"/>
            </a:endParaRPr>
          </a:p>
        </p:txBody>
      </p:sp>
      <p:sp>
        <p:nvSpPr>
          <p:cNvPr id="124" name="Google Shape;124;p17"/>
          <p:cNvSpPr txBox="1">
            <a:spLocks noGrp="1"/>
          </p:cNvSpPr>
          <p:nvPr>
            <p:ph type="sldNum" idx="12"/>
          </p:nvPr>
        </p:nvSpPr>
        <p:spPr>
          <a:xfrm>
            <a:off x="8328327" y="4338350"/>
            <a:ext cx="242700" cy="259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10" name="Google Shape;104;p15"/>
          <p:cNvSpPr txBox="1">
            <a:spLocks/>
          </p:cNvSpPr>
          <p:nvPr/>
        </p:nvSpPr>
        <p:spPr>
          <a:xfrm>
            <a:off x="1516405" y="461499"/>
            <a:ext cx="6157612" cy="766897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rgbClr val="040F20">
                <a:alpha val="40000"/>
              </a:srgb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9pPr>
          </a:lstStyle>
          <a:p>
            <a:pPr algn="ctr"/>
            <a:r>
              <a:rPr lang="en-IN" sz="4000" dirty="0" smtClean="0">
                <a:latin typeface="IBM Plex Serif Medium" panose="020B0604020202020204" charset="0"/>
              </a:rPr>
              <a:t>Present Tense</a:t>
            </a:r>
            <a:endParaRPr lang="en-IN" sz="4000" dirty="0">
              <a:latin typeface="IBM Plex Serif Medium" panose="020B0604020202020204" charset="0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740780" y="1752976"/>
            <a:ext cx="1273215" cy="515661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800" dirty="0" smtClean="0">
                <a:solidFill>
                  <a:schemeClr val="tx1"/>
                </a:solidFill>
                <a:latin typeface="IBM Plex Serif" panose="020B0604020202020204" charset="0"/>
              </a:rPr>
              <a:t>Use</a:t>
            </a:r>
            <a:endParaRPr lang="en-IN" sz="1800" dirty="0">
              <a:solidFill>
                <a:schemeClr val="tx1"/>
              </a:solidFill>
              <a:latin typeface="IBM Plex Serif" panose="020B060402020202020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039438" y="1787699"/>
            <a:ext cx="6342596" cy="26297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2000" dirty="0" smtClean="0">
                <a:latin typeface="IBM Plex Serif Medium" panose="020B0604020202020204" charset="0"/>
              </a:rPr>
              <a:t>This tense is used</a:t>
            </a:r>
          </a:p>
          <a:p>
            <a:pPr marL="514350" indent="-514350">
              <a:buClr>
                <a:schemeClr val="bg1"/>
              </a:buClr>
              <a:buFont typeface="+mj-lt"/>
              <a:buAutoNum type="arabicPeriod"/>
            </a:pPr>
            <a:r>
              <a:rPr lang="en-IN" sz="2000" dirty="0" smtClean="0">
                <a:solidFill>
                  <a:schemeClr val="bg1"/>
                </a:solidFill>
                <a:latin typeface="IBM Plex Serif Medium" panose="020B0604020202020204" charset="0"/>
              </a:rPr>
              <a:t>To express actions done as matter of habits/ repeatedly / d</a:t>
            </a:r>
            <a:r>
              <a:rPr lang="en-IN" sz="2000" dirty="0" smtClean="0">
                <a:latin typeface="IBM Plex Serif Medium" panose="020B0604020202020204" charset="0"/>
              </a:rPr>
              <a:t>aily routines </a:t>
            </a:r>
          </a:p>
          <a:p>
            <a:pPr marL="342900" indent="-342900">
              <a:buClr>
                <a:schemeClr val="bg1"/>
              </a:buClr>
              <a:buAutoNum type="arabicPeriod"/>
            </a:pPr>
            <a:r>
              <a:rPr lang="en-IN" sz="2000" dirty="0" smtClean="0">
                <a:latin typeface="IBM Plex Serif Medium" panose="020B0604020202020204" charset="0"/>
              </a:rPr>
              <a:t>Scientific facts Universal truths </a:t>
            </a:r>
          </a:p>
          <a:p>
            <a:pPr marL="342900" indent="-342900">
              <a:buClr>
                <a:schemeClr val="bg1"/>
              </a:buClr>
              <a:buAutoNum type="arabicPeriod"/>
            </a:pPr>
            <a:r>
              <a:rPr lang="en-IN" sz="2000" dirty="0" smtClean="0">
                <a:latin typeface="IBM Plex Serif Medium" panose="020B0604020202020204" charset="0"/>
              </a:rPr>
              <a:t> in newspaper headlines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218025" y="0"/>
            <a:ext cx="925975" cy="914400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7"/>
          <p:cNvSpPr txBox="1">
            <a:spLocks noGrp="1"/>
          </p:cNvSpPr>
          <p:nvPr>
            <p:ph type="body" idx="1"/>
          </p:nvPr>
        </p:nvSpPr>
        <p:spPr>
          <a:xfrm>
            <a:off x="2419110" y="1145893"/>
            <a:ext cx="5359078" cy="139855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IN" sz="1400" dirty="0" smtClean="0">
                <a:solidFill>
                  <a:srgbClr val="FFC000"/>
                </a:solidFill>
                <a:latin typeface="IBM Plex Serif Medium" panose="020B0604020202020204" charset="0"/>
              </a:rPr>
              <a:t>Form :  </a:t>
            </a:r>
            <a:r>
              <a:rPr lang="en-IN" sz="1400" dirty="0">
                <a:solidFill>
                  <a:schemeClr val="bg1"/>
                </a:solidFill>
                <a:latin typeface="IBM Plex Serif Medium" panose="020B0604020202020204" charset="0"/>
              </a:rPr>
              <a:t>s</a:t>
            </a:r>
            <a:r>
              <a:rPr lang="en-IN" sz="1400" dirty="0" smtClean="0">
                <a:solidFill>
                  <a:schemeClr val="bg1"/>
                </a:solidFill>
                <a:latin typeface="IBM Plex Serif Medium" panose="020B0604020202020204" charset="0"/>
              </a:rPr>
              <a:t>ubject + am/is/are + complement 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IN" sz="1400" dirty="0" smtClean="0">
                <a:solidFill>
                  <a:srgbClr val="FFC000"/>
                </a:solidFill>
                <a:latin typeface="IBM Plex Serif Medium" panose="020B0604020202020204" charset="0"/>
              </a:rPr>
              <a:t>Example : </a:t>
            </a:r>
            <a:r>
              <a:rPr lang="en-IN" sz="1400" dirty="0" smtClean="0">
                <a:solidFill>
                  <a:schemeClr val="bg1"/>
                </a:solidFill>
                <a:latin typeface="IBM Plex Serif Medium" panose="020B0604020202020204" charset="0"/>
              </a:rPr>
              <a:t>I am a teacher .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IN" sz="1400" dirty="0">
                <a:solidFill>
                  <a:schemeClr val="bg1"/>
                </a:solidFill>
                <a:latin typeface="IBM Plex Serif Medium" panose="020B0604020202020204" charset="0"/>
              </a:rPr>
              <a:t> </a:t>
            </a:r>
            <a:r>
              <a:rPr lang="en-IN" sz="1400" dirty="0" smtClean="0">
                <a:solidFill>
                  <a:schemeClr val="bg1"/>
                </a:solidFill>
                <a:latin typeface="IBM Plex Serif Medium" panose="020B0604020202020204" charset="0"/>
              </a:rPr>
              <a:t>                    You are students.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IN" sz="1400" dirty="0">
                <a:solidFill>
                  <a:schemeClr val="bg1"/>
                </a:solidFill>
                <a:latin typeface="IBM Plex Serif Medium" panose="020B0604020202020204" charset="0"/>
              </a:rPr>
              <a:t> </a:t>
            </a:r>
            <a:r>
              <a:rPr lang="en-IN" sz="1400" dirty="0" smtClean="0">
                <a:solidFill>
                  <a:schemeClr val="bg1"/>
                </a:solidFill>
                <a:latin typeface="IBM Plex Serif Medium" panose="020B0604020202020204" charset="0"/>
              </a:rPr>
              <a:t>                     She is an Advocate</a:t>
            </a:r>
            <a:r>
              <a:rPr lang="en-IN" sz="1800" dirty="0" smtClean="0">
                <a:solidFill>
                  <a:schemeClr val="bg1"/>
                </a:solidFill>
                <a:latin typeface="IBM Plex Serif Medium" panose="020B0604020202020204" charset="0"/>
              </a:rPr>
              <a:t>. </a:t>
            </a:r>
          </a:p>
          <a:p>
            <a:pPr marL="0" indent="0">
              <a:buClr>
                <a:schemeClr val="bg1"/>
              </a:buClr>
              <a:buNone/>
            </a:pPr>
            <a:endParaRPr lang="en-IN" dirty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 marL="76200" lvl="0" indent="0" algn="l" rtl="0">
              <a:spcBef>
                <a:spcPts val="600"/>
              </a:spcBef>
              <a:spcAft>
                <a:spcPts val="0"/>
              </a:spcAft>
              <a:buSzPts val="2400"/>
              <a:buNone/>
            </a:pPr>
            <a:endParaRPr b="1" dirty="0">
              <a:solidFill>
                <a:srgbClr val="FFC000"/>
              </a:solidFill>
              <a:latin typeface="IBM Plex Serif" panose="020B0604020202020204" charset="0"/>
            </a:endParaRPr>
          </a:p>
        </p:txBody>
      </p:sp>
      <p:sp>
        <p:nvSpPr>
          <p:cNvPr id="10" name="Google Shape;104;p15"/>
          <p:cNvSpPr txBox="1">
            <a:spLocks/>
          </p:cNvSpPr>
          <p:nvPr/>
        </p:nvSpPr>
        <p:spPr>
          <a:xfrm>
            <a:off x="1053295" y="459180"/>
            <a:ext cx="6724893" cy="686713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rgbClr val="040F20">
                <a:alpha val="40000"/>
              </a:srgb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9pPr>
          </a:lstStyle>
          <a:p>
            <a:pPr algn="ctr"/>
            <a:r>
              <a:rPr lang="en-IN" sz="4000" dirty="0" smtClean="0">
                <a:latin typeface="IBM Plex Serif Medium" panose="020B0604020202020204" charset="0"/>
              </a:rPr>
              <a:t>Simple Present Tense</a:t>
            </a:r>
            <a:endParaRPr lang="en-IN" sz="4000" dirty="0">
              <a:latin typeface="IBM Plex Serif Medium" panose="020B0604020202020204" charset="0"/>
            </a:endParaRPr>
          </a:p>
        </p:txBody>
      </p:sp>
      <p:sp>
        <p:nvSpPr>
          <p:cNvPr id="12" name="Google Shape;123;p17"/>
          <p:cNvSpPr txBox="1">
            <a:spLocks/>
          </p:cNvSpPr>
          <p:nvPr/>
        </p:nvSpPr>
        <p:spPr>
          <a:xfrm>
            <a:off x="532436" y="2528911"/>
            <a:ext cx="4699321" cy="140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●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marL="0" indent="0">
              <a:lnSpc>
                <a:spcPct val="100000"/>
              </a:lnSpc>
              <a:buClr>
                <a:schemeClr val="bg1"/>
              </a:buClr>
              <a:buFont typeface="IBM Plex Sans"/>
              <a:buNone/>
            </a:pPr>
            <a:r>
              <a:rPr lang="en-US" sz="1400" dirty="0" smtClean="0">
                <a:solidFill>
                  <a:schemeClr val="bg1"/>
                </a:solidFill>
                <a:latin typeface="IBM Plex Serif Medium" panose="020B0604020202020204" charset="0"/>
              </a:rPr>
              <a:t>Negative </a:t>
            </a:r>
            <a:r>
              <a:rPr lang="en-US" sz="1400" dirty="0" smtClean="0">
                <a:solidFill>
                  <a:srgbClr val="FFC000"/>
                </a:solidFill>
                <a:latin typeface="IBM Plex Serif Medium" panose="020B0604020202020204" charset="0"/>
              </a:rPr>
              <a:t>:  </a:t>
            </a:r>
            <a:r>
              <a:rPr lang="en-US" sz="1400" dirty="0" smtClean="0">
                <a:solidFill>
                  <a:schemeClr val="bg1"/>
                </a:solidFill>
                <a:latin typeface="IBM Plex Serif Medium" panose="020B0604020202020204" charset="0"/>
              </a:rPr>
              <a:t> </a:t>
            </a:r>
            <a:r>
              <a:rPr lang="en-US" sz="1400" dirty="0" smtClean="0">
                <a:solidFill>
                  <a:srgbClr val="FFC000"/>
                </a:solidFill>
                <a:latin typeface="IBM Plex Serif Medium" panose="020B0604020202020204" charset="0"/>
              </a:rPr>
              <a:t>subject + am/is/are + not +  complement 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Font typeface="IBM Plex Sans"/>
              <a:buNone/>
            </a:pPr>
            <a:r>
              <a:rPr lang="en-US" sz="1400" dirty="0" smtClean="0">
                <a:solidFill>
                  <a:srgbClr val="FFC000"/>
                </a:solidFill>
                <a:latin typeface="IBM Plex Serif Medium" panose="020B0604020202020204" charset="0"/>
              </a:rPr>
              <a:t>Example : </a:t>
            </a:r>
            <a:r>
              <a:rPr lang="en-US" sz="1400" dirty="0" smtClean="0">
                <a:solidFill>
                  <a:schemeClr val="bg1"/>
                </a:solidFill>
                <a:latin typeface="IBM Plex Serif Medium" panose="020B0604020202020204" charset="0"/>
              </a:rPr>
              <a:t>I am not a teacher .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Font typeface="IBM Plex Sans"/>
              <a:buNone/>
            </a:pPr>
            <a:r>
              <a:rPr lang="en-US" sz="1400" dirty="0" smtClean="0">
                <a:solidFill>
                  <a:srgbClr val="FFC000"/>
                </a:solidFill>
                <a:latin typeface="IBM Plex Serif Medium" panose="020B0604020202020204" charset="0"/>
              </a:rPr>
              <a:t>                     </a:t>
            </a:r>
            <a:r>
              <a:rPr lang="en-US" sz="1400" dirty="0" smtClean="0">
                <a:solidFill>
                  <a:schemeClr val="bg1"/>
                </a:solidFill>
                <a:latin typeface="IBM Plex Serif Medium" panose="020B0604020202020204" charset="0"/>
              </a:rPr>
              <a:t>You are not students.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Font typeface="IBM Plex Sans"/>
              <a:buNone/>
            </a:pPr>
            <a:r>
              <a:rPr lang="en-US" sz="1400" dirty="0" smtClean="0">
                <a:solidFill>
                  <a:srgbClr val="FFC000"/>
                </a:solidFill>
                <a:latin typeface="IBM Plex Serif Medium" panose="020B0604020202020204" charset="0"/>
              </a:rPr>
              <a:t>                      </a:t>
            </a:r>
            <a:r>
              <a:rPr lang="en-US" sz="1400" dirty="0" smtClean="0">
                <a:solidFill>
                  <a:schemeClr val="bg1"/>
                </a:solidFill>
                <a:latin typeface="IBM Plex Serif Medium" panose="020B0604020202020204" charset="0"/>
              </a:rPr>
              <a:t>She is not an Advocate</a:t>
            </a:r>
            <a:r>
              <a:rPr lang="en-US" sz="1800" dirty="0" smtClean="0">
                <a:solidFill>
                  <a:schemeClr val="bg1"/>
                </a:solidFill>
                <a:latin typeface="IBM Plex Serif Medium" panose="020B0604020202020204" charset="0"/>
              </a:rPr>
              <a:t>. </a:t>
            </a:r>
          </a:p>
          <a:p>
            <a:pPr marL="0" indent="0">
              <a:buClr>
                <a:schemeClr val="bg1"/>
              </a:buClr>
              <a:buFont typeface="IBM Plex Sans"/>
              <a:buNone/>
            </a:pPr>
            <a:endParaRPr lang="en-US" dirty="0" smtClean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 marL="76200" indent="0">
              <a:buFont typeface="IBM Plex Sans"/>
              <a:buNone/>
            </a:pPr>
            <a:endParaRPr lang="en-US" b="1" dirty="0">
              <a:solidFill>
                <a:srgbClr val="FFC000"/>
              </a:solidFill>
              <a:latin typeface="IBM Plex Serif" panose="020B0604020202020204" charset="0"/>
            </a:endParaRPr>
          </a:p>
        </p:txBody>
      </p:sp>
      <p:sp>
        <p:nvSpPr>
          <p:cNvPr id="13" name="Google Shape;123;p17"/>
          <p:cNvSpPr txBox="1">
            <a:spLocks/>
          </p:cNvSpPr>
          <p:nvPr/>
        </p:nvSpPr>
        <p:spPr>
          <a:xfrm>
            <a:off x="4018345" y="3441331"/>
            <a:ext cx="4581645" cy="1223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●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marL="0" indent="0">
              <a:lnSpc>
                <a:spcPct val="100000"/>
              </a:lnSpc>
              <a:buClr>
                <a:schemeClr val="bg1"/>
              </a:buClr>
              <a:buFont typeface="IBM Plex Sans"/>
              <a:buNone/>
            </a:pPr>
            <a:r>
              <a:rPr lang="en-US" sz="1400" dirty="0" smtClean="0">
                <a:solidFill>
                  <a:schemeClr val="bg1"/>
                </a:solidFill>
                <a:latin typeface="IBM Plex Serif Medium" panose="020B0604020202020204" charset="0"/>
              </a:rPr>
              <a:t>Interrogative </a:t>
            </a:r>
            <a:r>
              <a:rPr lang="en-US" sz="1400" dirty="0" smtClean="0">
                <a:solidFill>
                  <a:srgbClr val="FFC000"/>
                </a:solidFill>
                <a:latin typeface="IBM Plex Serif Medium" panose="020B0604020202020204" charset="0"/>
              </a:rPr>
              <a:t>:  </a:t>
            </a:r>
            <a:r>
              <a:rPr lang="en-US" sz="1400" dirty="0" smtClean="0">
                <a:solidFill>
                  <a:schemeClr val="bg1"/>
                </a:solidFill>
                <a:latin typeface="IBM Plex Serif Medium" panose="020B0604020202020204" charset="0"/>
              </a:rPr>
              <a:t> </a:t>
            </a:r>
            <a:r>
              <a:rPr lang="en-US" sz="1400" dirty="0" smtClean="0">
                <a:solidFill>
                  <a:srgbClr val="FFC000"/>
                </a:solidFill>
                <a:latin typeface="IBM Plex Serif Medium" panose="020B0604020202020204" charset="0"/>
              </a:rPr>
              <a:t>am/is/are + subject +  complement ? 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Font typeface="IBM Plex Sans"/>
              <a:buNone/>
            </a:pPr>
            <a:r>
              <a:rPr lang="en-US" sz="1400" dirty="0" smtClean="0">
                <a:solidFill>
                  <a:srgbClr val="FFC000"/>
                </a:solidFill>
                <a:latin typeface="IBM Plex Serif Medium" panose="020B0604020202020204" charset="0"/>
              </a:rPr>
              <a:t>Example : </a:t>
            </a:r>
            <a:r>
              <a:rPr lang="en-US" sz="1400" dirty="0" smtClean="0">
                <a:solidFill>
                  <a:schemeClr val="bg1"/>
                </a:solidFill>
                <a:latin typeface="IBM Plex Serif Medium" panose="020B0604020202020204" charset="0"/>
              </a:rPr>
              <a:t> Am I an advocate ?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Font typeface="IBM Plex Sans"/>
              <a:buNone/>
            </a:pPr>
            <a:r>
              <a:rPr lang="en-US" sz="1400" dirty="0" smtClean="0">
                <a:solidFill>
                  <a:schemeClr val="bg1"/>
                </a:solidFill>
                <a:latin typeface="IBM Plex Serif Medium" panose="020B0604020202020204" charset="0"/>
              </a:rPr>
              <a:t>                      Are you students? 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Font typeface="IBM Plex Sans"/>
              <a:buNone/>
            </a:pPr>
            <a:r>
              <a:rPr lang="en-US" sz="1400" dirty="0" smtClean="0">
                <a:solidFill>
                  <a:schemeClr val="bg1"/>
                </a:solidFill>
                <a:latin typeface="IBM Plex Serif Medium" panose="020B0604020202020204" charset="0"/>
              </a:rPr>
              <a:t>                     Is she clever? </a:t>
            </a:r>
            <a:r>
              <a:rPr lang="en-US" sz="1800" dirty="0" smtClean="0">
                <a:solidFill>
                  <a:schemeClr val="bg1"/>
                </a:solidFill>
                <a:latin typeface="IBM Plex Serif Medium" panose="020B0604020202020204" charset="0"/>
              </a:rPr>
              <a:t> </a:t>
            </a:r>
          </a:p>
          <a:p>
            <a:pPr marL="0" indent="0">
              <a:buClr>
                <a:schemeClr val="bg1"/>
              </a:buClr>
              <a:buFont typeface="IBM Plex Sans"/>
              <a:buNone/>
            </a:pPr>
            <a:endParaRPr lang="en-US" dirty="0" smtClean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 marL="76200" indent="0">
              <a:buFont typeface="IBM Plex Sans"/>
              <a:buNone/>
            </a:pPr>
            <a:endParaRPr lang="en-US" b="1" dirty="0">
              <a:solidFill>
                <a:srgbClr val="FFC000"/>
              </a:solidFill>
              <a:latin typeface="IBM Plex Serif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09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04;p15"/>
          <p:cNvSpPr txBox="1">
            <a:spLocks/>
          </p:cNvSpPr>
          <p:nvPr/>
        </p:nvSpPr>
        <p:spPr>
          <a:xfrm>
            <a:off x="879675" y="554737"/>
            <a:ext cx="6724893" cy="686713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rgbClr val="040F20">
                <a:alpha val="40000"/>
              </a:srgb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9pPr>
          </a:lstStyle>
          <a:p>
            <a:pPr algn="ctr"/>
            <a:r>
              <a:rPr lang="en-IN" sz="4000" dirty="0" smtClean="0">
                <a:latin typeface="IBM Plex Serif Medium" panose="020B0604020202020204" charset="0"/>
              </a:rPr>
              <a:t>Simple Present Tense</a:t>
            </a:r>
            <a:endParaRPr lang="en-IN" sz="4000" dirty="0">
              <a:latin typeface="IBM Plex Serif Medium" panose="020B0604020202020204" charset="0"/>
            </a:endParaRPr>
          </a:p>
        </p:txBody>
      </p:sp>
      <p:sp>
        <p:nvSpPr>
          <p:cNvPr id="25" name="Google Shape;123;p17"/>
          <p:cNvSpPr txBox="1">
            <a:spLocks/>
          </p:cNvSpPr>
          <p:nvPr/>
        </p:nvSpPr>
        <p:spPr>
          <a:xfrm>
            <a:off x="625033" y="1432620"/>
            <a:ext cx="6129045" cy="89122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bg1"/>
              </a:buClr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Form :  </a:t>
            </a:r>
            <a:r>
              <a:rPr lang="en-US" sz="1800" dirty="0" smtClean="0">
                <a:solidFill>
                  <a:schemeClr val="bg1"/>
                </a:solidFill>
                <a:latin typeface="IBM Plex Serif Medium" panose="020B0604020202020204" charset="0"/>
              </a:rPr>
              <a:t>subject + have / has + complement </a:t>
            </a:r>
          </a:p>
          <a:p>
            <a:pPr>
              <a:buClr>
                <a:schemeClr val="bg1"/>
              </a:buClr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Example : </a:t>
            </a:r>
            <a:r>
              <a:rPr lang="en-US" sz="1800" dirty="0" smtClean="0">
                <a:solidFill>
                  <a:schemeClr val="bg1"/>
                </a:solidFill>
                <a:latin typeface="IBM Plex Serif Medium" panose="020B0604020202020204" charset="0"/>
              </a:rPr>
              <a:t>I have three sisters.</a:t>
            </a:r>
          </a:p>
          <a:p>
            <a:pPr>
              <a:buClr>
                <a:schemeClr val="bg1"/>
              </a:buClr>
            </a:pPr>
            <a:r>
              <a:rPr lang="en-US" sz="1800" dirty="0" smtClean="0">
                <a:solidFill>
                  <a:schemeClr val="bg1"/>
                </a:solidFill>
                <a:latin typeface="IBM Plex Serif Medium" panose="020B0604020202020204" charset="0"/>
              </a:rPr>
              <a:t>                      He has  one brother.</a:t>
            </a:r>
          </a:p>
          <a:p>
            <a:pPr>
              <a:buClr>
                <a:schemeClr val="bg1"/>
              </a:buClr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                      </a:t>
            </a:r>
            <a:endParaRPr lang="en-US" dirty="0" smtClean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 marL="76200">
              <a:spcBef>
                <a:spcPts val="600"/>
              </a:spcBef>
              <a:buSzPts val="2400"/>
            </a:pPr>
            <a:endParaRPr lang="en-US" b="1" dirty="0">
              <a:solidFill>
                <a:srgbClr val="FFC000"/>
              </a:solidFill>
              <a:latin typeface="IBM Plex Serif" panose="020B0604020202020204" charset="0"/>
            </a:endParaRPr>
          </a:p>
        </p:txBody>
      </p:sp>
      <p:sp>
        <p:nvSpPr>
          <p:cNvPr id="26" name="Google Shape;123;p17"/>
          <p:cNvSpPr txBox="1">
            <a:spLocks/>
          </p:cNvSpPr>
          <p:nvPr/>
        </p:nvSpPr>
        <p:spPr>
          <a:xfrm>
            <a:off x="625033" y="2421648"/>
            <a:ext cx="7095281" cy="1056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●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marL="0" indent="0">
              <a:spcBef>
                <a:spcPts val="0"/>
              </a:spcBef>
              <a:buClr>
                <a:schemeClr val="bg1"/>
              </a:buClr>
              <a:buFont typeface="IBM Plex Sans"/>
              <a:buNone/>
            </a:pPr>
            <a:r>
              <a:rPr lang="en-US" sz="1800" dirty="0" smtClean="0">
                <a:solidFill>
                  <a:schemeClr val="bg1"/>
                </a:solidFill>
                <a:latin typeface="IBM Plex Serif Medium" panose="020B0604020202020204" charset="0"/>
              </a:rPr>
              <a:t>Negative :   </a:t>
            </a: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subject + do / does  + not +  have + complement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Font typeface="IBM Plex Sans"/>
              <a:buNone/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Example : </a:t>
            </a:r>
            <a:r>
              <a:rPr lang="en-US" sz="1800" dirty="0" smtClean="0">
                <a:solidFill>
                  <a:schemeClr val="bg1"/>
                </a:solidFill>
                <a:latin typeface="IBM Plex Serif Medium" panose="020B0604020202020204" charset="0"/>
              </a:rPr>
              <a:t>I do not have any brother.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Font typeface="IBM Plex Sans"/>
              <a:buNone/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                     </a:t>
            </a:r>
            <a:r>
              <a:rPr lang="en-US" sz="1800" dirty="0" smtClean="0">
                <a:solidFill>
                  <a:schemeClr val="bg1"/>
                </a:solidFill>
                <a:latin typeface="IBM Plex Serif Medium" panose="020B0604020202020204" charset="0"/>
              </a:rPr>
              <a:t>She does not have any sister. </a:t>
            </a:r>
          </a:p>
          <a:p>
            <a:pPr marL="0" indent="0">
              <a:buClr>
                <a:schemeClr val="bg1"/>
              </a:buClr>
              <a:buFont typeface="IBM Plex Sans"/>
              <a:buNone/>
            </a:pPr>
            <a:endParaRPr lang="en-US" dirty="0" smtClean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 marL="76200" indent="0">
              <a:buFont typeface="IBM Plex Sans"/>
              <a:buNone/>
            </a:pPr>
            <a:endParaRPr lang="en-US" b="1" dirty="0">
              <a:solidFill>
                <a:srgbClr val="FFC000"/>
              </a:solidFill>
              <a:latin typeface="IBM Plex Serif" panose="020B0604020202020204" charset="0"/>
            </a:endParaRPr>
          </a:p>
        </p:txBody>
      </p:sp>
      <p:sp>
        <p:nvSpPr>
          <p:cNvPr id="31" name="Google Shape;146;p18"/>
          <p:cNvSpPr/>
          <p:nvPr/>
        </p:nvSpPr>
        <p:spPr>
          <a:xfrm rot="2926102">
            <a:off x="7584313" y="876871"/>
            <a:ext cx="232179" cy="221692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147;p18"/>
          <p:cNvSpPr/>
          <p:nvPr/>
        </p:nvSpPr>
        <p:spPr>
          <a:xfrm rot="-1609207">
            <a:off x="6983820" y="1430551"/>
            <a:ext cx="209191" cy="199742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144;p18"/>
          <p:cNvSpPr/>
          <p:nvPr/>
        </p:nvSpPr>
        <p:spPr>
          <a:xfrm rot="2466779">
            <a:off x="7504888" y="1375907"/>
            <a:ext cx="430854" cy="411394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" name="Google Shape;149;p18"/>
          <p:cNvGrpSpPr/>
          <p:nvPr/>
        </p:nvGrpSpPr>
        <p:grpSpPr>
          <a:xfrm>
            <a:off x="8309413" y="339356"/>
            <a:ext cx="499206" cy="531902"/>
            <a:chOff x="5970800" y="1619250"/>
            <a:chExt cx="428650" cy="456725"/>
          </a:xfrm>
        </p:grpSpPr>
        <p:sp>
          <p:nvSpPr>
            <p:cNvPr id="38" name="Google Shape;150;p18"/>
            <p:cNvSpPr/>
            <p:nvPr/>
          </p:nvSpPr>
          <p:spPr>
            <a:xfrm>
              <a:off x="5970800" y="1674200"/>
              <a:ext cx="377975" cy="377950"/>
            </a:xfrm>
            <a:custGeom>
              <a:avLst/>
              <a:gdLst/>
              <a:ahLst/>
              <a:cxnLst/>
              <a:rect l="l" t="t" r="r" b="b"/>
              <a:pathLst>
                <a:path w="15119" h="15118" extrusionOk="0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51;p18"/>
            <p:cNvSpPr/>
            <p:nvPr/>
          </p:nvSpPr>
          <p:spPr>
            <a:xfrm>
              <a:off x="6068500" y="1771875"/>
              <a:ext cx="182575" cy="182600"/>
            </a:xfrm>
            <a:custGeom>
              <a:avLst/>
              <a:gdLst/>
              <a:ahLst/>
              <a:cxnLst/>
              <a:rect l="l" t="t" r="r" b="b"/>
              <a:pathLst>
                <a:path w="7303" h="7304" extrusionOk="0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52;p18"/>
            <p:cNvSpPr/>
            <p:nvPr/>
          </p:nvSpPr>
          <p:spPr>
            <a:xfrm>
              <a:off x="5981175" y="2005125"/>
              <a:ext cx="75125" cy="70850"/>
            </a:xfrm>
            <a:custGeom>
              <a:avLst/>
              <a:gdLst/>
              <a:ahLst/>
              <a:cxnLst/>
              <a:rect l="l" t="t" r="r" b="b"/>
              <a:pathLst>
                <a:path w="3005" h="2834" extrusionOk="0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53;p18"/>
            <p:cNvSpPr/>
            <p:nvPr/>
          </p:nvSpPr>
          <p:spPr>
            <a:xfrm>
              <a:off x="6263875" y="2005125"/>
              <a:ext cx="74525" cy="70850"/>
            </a:xfrm>
            <a:custGeom>
              <a:avLst/>
              <a:gdLst/>
              <a:ahLst/>
              <a:cxnLst/>
              <a:rect l="l" t="t" r="r" b="b"/>
              <a:pathLst>
                <a:path w="2981" h="2834" extrusionOk="0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54;p18"/>
            <p:cNvSpPr/>
            <p:nvPr/>
          </p:nvSpPr>
          <p:spPr>
            <a:xfrm>
              <a:off x="6147875" y="1619250"/>
              <a:ext cx="251575" cy="255850"/>
            </a:xfrm>
            <a:custGeom>
              <a:avLst/>
              <a:gdLst/>
              <a:ahLst/>
              <a:cxnLst/>
              <a:rect l="l" t="t" r="r" b="b"/>
              <a:pathLst>
                <a:path w="10063" h="10234" extrusionOk="0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" name="Google Shape;123;p17"/>
          <p:cNvSpPr txBox="1">
            <a:spLocks/>
          </p:cNvSpPr>
          <p:nvPr/>
        </p:nvSpPr>
        <p:spPr>
          <a:xfrm>
            <a:off x="625033" y="3571531"/>
            <a:ext cx="7095281" cy="962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●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marL="0" indent="0">
              <a:spcBef>
                <a:spcPts val="0"/>
              </a:spcBef>
              <a:buClr>
                <a:schemeClr val="bg1"/>
              </a:buClr>
              <a:buFont typeface="IBM Plex Sans"/>
              <a:buNone/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Interrogative :  </a:t>
            </a:r>
            <a:r>
              <a:rPr lang="en-US" sz="1800" dirty="0" smtClean="0">
                <a:solidFill>
                  <a:schemeClr val="bg1"/>
                </a:solidFill>
                <a:latin typeface="IBM Plex Serif Medium" panose="020B0604020202020204" charset="0"/>
              </a:rPr>
              <a:t> </a:t>
            </a: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do / does  + subject +  have + complement ?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Font typeface="IBM Plex Sans"/>
              <a:buNone/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Example : </a:t>
            </a:r>
            <a:r>
              <a:rPr lang="en-US" sz="1800" dirty="0" smtClean="0">
                <a:solidFill>
                  <a:schemeClr val="bg1"/>
                </a:solidFill>
                <a:latin typeface="IBM Plex Serif Medium" panose="020B0604020202020204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latin typeface="IBM Plex Serif Medium" panose="020B0604020202020204" charset="0"/>
              </a:rPr>
              <a:t>D</a:t>
            </a:r>
            <a:r>
              <a:rPr lang="en-US" sz="1800" dirty="0" smtClean="0">
                <a:solidFill>
                  <a:schemeClr val="bg1"/>
                </a:solidFill>
                <a:latin typeface="IBM Plex Serif Medium" panose="020B0604020202020204" charset="0"/>
              </a:rPr>
              <a:t>o you have extra pen?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Font typeface="IBM Plex Sans"/>
              <a:buNone/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                       </a:t>
            </a:r>
            <a:r>
              <a:rPr lang="en-US" sz="1800" dirty="0" smtClean="0">
                <a:solidFill>
                  <a:schemeClr val="bg1"/>
                </a:solidFill>
                <a:latin typeface="IBM Plex Serif Medium" panose="020B0604020202020204" charset="0"/>
              </a:rPr>
              <a:t>Does she have computer in her office? </a:t>
            </a:r>
          </a:p>
          <a:p>
            <a:pPr marL="0" indent="0">
              <a:buClr>
                <a:schemeClr val="bg1"/>
              </a:buClr>
              <a:buFont typeface="IBM Plex Sans"/>
              <a:buNone/>
            </a:pPr>
            <a:endParaRPr lang="en-US" dirty="0" smtClean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 marL="76200" indent="0">
              <a:buFont typeface="IBM Plex Sans"/>
              <a:buNone/>
            </a:pPr>
            <a:endParaRPr lang="en-US" b="1" dirty="0">
              <a:solidFill>
                <a:srgbClr val="FFC000"/>
              </a:solidFill>
              <a:latin typeface="IBM Plex Serif" panose="020B060402020202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04;p15"/>
          <p:cNvSpPr txBox="1">
            <a:spLocks/>
          </p:cNvSpPr>
          <p:nvPr/>
        </p:nvSpPr>
        <p:spPr>
          <a:xfrm>
            <a:off x="879675" y="554737"/>
            <a:ext cx="6724893" cy="686713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rgbClr val="040F20">
                <a:alpha val="40000"/>
              </a:srgb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9pPr>
          </a:lstStyle>
          <a:p>
            <a:pPr algn="ctr"/>
            <a:r>
              <a:rPr lang="en-IN" sz="4000" dirty="0" smtClean="0">
                <a:latin typeface="IBM Plex Serif Medium" panose="020B0604020202020204" charset="0"/>
              </a:rPr>
              <a:t>Simple Present Tense</a:t>
            </a:r>
            <a:endParaRPr lang="en-IN" sz="4000" dirty="0">
              <a:latin typeface="IBM Plex Serif Medium" panose="020B0604020202020204" charset="0"/>
            </a:endParaRPr>
          </a:p>
        </p:txBody>
      </p:sp>
      <p:sp>
        <p:nvSpPr>
          <p:cNvPr id="25" name="Google Shape;123;p17"/>
          <p:cNvSpPr txBox="1">
            <a:spLocks/>
          </p:cNvSpPr>
          <p:nvPr/>
        </p:nvSpPr>
        <p:spPr>
          <a:xfrm>
            <a:off x="625033" y="1377386"/>
            <a:ext cx="6979535" cy="109959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bg1"/>
              </a:buClr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Form :  subject + V (base form / +s/+</a:t>
            </a:r>
            <a:r>
              <a:rPr lang="en-US" sz="1800" dirty="0" err="1" smtClean="0">
                <a:solidFill>
                  <a:srgbClr val="FFC000"/>
                </a:solidFill>
                <a:latin typeface="IBM Plex Serif Medium" panose="020B0604020202020204" charset="0"/>
              </a:rPr>
              <a:t>es</a:t>
            </a: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)  + object / complement </a:t>
            </a:r>
          </a:p>
          <a:p>
            <a:pPr>
              <a:buClr>
                <a:schemeClr val="bg1"/>
              </a:buClr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Example : </a:t>
            </a:r>
            <a:r>
              <a:rPr lang="en-US" sz="1800" dirty="0" smtClean="0">
                <a:solidFill>
                  <a:schemeClr val="bg1"/>
                </a:solidFill>
                <a:latin typeface="IBM Plex Serif Medium" panose="020B0604020202020204" charset="0"/>
              </a:rPr>
              <a:t>I teach English. </a:t>
            </a:r>
          </a:p>
          <a:p>
            <a:pPr>
              <a:buClr>
                <a:schemeClr val="bg1"/>
              </a:buClr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                      </a:t>
            </a:r>
            <a:r>
              <a:rPr lang="en-US" sz="1800" dirty="0" smtClean="0">
                <a:solidFill>
                  <a:schemeClr val="bg1"/>
                </a:solidFill>
                <a:latin typeface="IBM Plex Serif Medium" panose="020B0604020202020204" charset="0"/>
              </a:rPr>
              <a:t>He works in government hospital.</a:t>
            </a:r>
          </a:p>
          <a:p>
            <a:pPr>
              <a:buClr>
                <a:schemeClr val="bg1"/>
              </a:buClr>
            </a:pPr>
            <a:r>
              <a:rPr lang="en-US" sz="1800" dirty="0">
                <a:solidFill>
                  <a:schemeClr val="bg1"/>
                </a:solidFill>
                <a:latin typeface="IBM Plex Serif Medium" panose="020B0604020202020204" charset="0"/>
              </a:rPr>
              <a:t> </a:t>
            </a:r>
            <a:r>
              <a:rPr lang="en-US" sz="1800" dirty="0" smtClean="0">
                <a:solidFill>
                  <a:schemeClr val="bg1"/>
                </a:solidFill>
                <a:latin typeface="IBM Plex Serif Medium" panose="020B0604020202020204" charset="0"/>
              </a:rPr>
              <a:t>                     She teaches Economics. </a:t>
            </a:r>
          </a:p>
          <a:p>
            <a:pPr>
              <a:buClr>
                <a:schemeClr val="bg1"/>
              </a:buClr>
            </a:pPr>
            <a:endParaRPr lang="en-US" sz="1800" dirty="0" smtClean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>
              <a:buClr>
                <a:schemeClr val="bg1"/>
              </a:buClr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                      </a:t>
            </a:r>
            <a:endParaRPr lang="en-US" dirty="0" smtClean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 marL="76200">
              <a:spcBef>
                <a:spcPts val="600"/>
              </a:spcBef>
              <a:buSzPts val="2400"/>
            </a:pPr>
            <a:endParaRPr lang="en-US" b="1" dirty="0">
              <a:solidFill>
                <a:srgbClr val="FFC000"/>
              </a:solidFill>
              <a:latin typeface="IBM Plex Serif" panose="020B0604020202020204" charset="0"/>
            </a:endParaRPr>
          </a:p>
        </p:txBody>
      </p:sp>
      <p:sp>
        <p:nvSpPr>
          <p:cNvPr id="26" name="Google Shape;123;p17"/>
          <p:cNvSpPr txBox="1">
            <a:spLocks/>
          </p:cNvSpPr>
          <p:nvPr/>
        </p:nvSpPr>
        <p:spPr>
          <a:xfrm>
            <a:off x="613456" y="2612917"/>
            <a:ext cx="7902177" cy="1058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●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marL="0" indent="0">
              <a:spcBef>
                <a:spcPts val="0"/>
              </a:spcBef>
              <a:buClr>
                <a:schemeClr val="bg1"/>
              </a:buClr>
              <a:buFont typeface="IBM Plex Sans"/>
              <a:buNone/>
            </a:pPr>
            <a:r>
              <a:rPr lang="en-US" sz="1800" dirty="0" smtClean="0">
                <a:solidFill>
                  <a:schemeClr val="bg1"/>
                </a:solidFill>
                <a:latin typeface="IBM Plex Serif Medium" panose="020B0604020202020204" charset="0"/>
              </a:rPr>
              <a:t>Negative </a:t>
            </a: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:  </a:t>
            </a:r>
            <a:r>
              <a:rPr lang="en-US" sz="1800" dirty="0" smtClean="0">
                <a:solidFill>
                  <a:schemeClr val="bg1"/>
                </a:solidFill>
                <a:latin typeface="IBM Plex Serif Medium" panose="020B0604020202020204" charset="0"/>
              </a:rPr>
              <a:t> </a:t>
            </a: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subject + do / does  + not +  V(I) + object /complement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Font typeface="IBM Plex Sans"/>
              <a:buNone/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Example : </a:t>
            </a:r>
            <a:r>
              <a:rPr lang="en-US" sz="1800" dirty="0" smtClean="0">
                <a:solidFill>
                  <a:schemeClr val="bg1"/>
                </a:solidFill>
                <a:latin typeface="IBM Plex Serif Medium" panose="020B0604020202020204" charset="0"/>
              </a:rPr>
              <a:t>I do not teach Political Science.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Font typeface="IBM Plex Sans"/>
              <a:buNone/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                     </a:t>
            </a:r>
            <a:r>
              <a:rPr lang="en-US" sz="1800" dirty="0" smtClean="0">
                <a:solidFill>
                  <a:schemeClr val="bg1"/>
                </a:solidFill>
                <a:latin typeface="IBM Plex Serif Medium" panose="020B0604020202020204" charset="0"/>
              </a:rPr>
              <a:t>She does not work here. </a:t>
            </a:r>
          </a:p>
          <a:p>
            <a:pPr marL="0" indent="0">
              <a:buClr>
                <a:schemeClr val="bg1"/>
              </a:buClr>
              <a:buFont typeface="IBM Plex Sans"/>
              <a:buNone/>
            </a:pPr>
            <a:endParaRPr lang="en-US" dirty="0" smtClean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 marL="76200" indent="0">
              <a:buFont typeface="IBM Plex Sans"/>
              <a:buNone/>
            </a:pPr>
            <a:endParaRPr lang="en-US" b="1" dirty="0">
              <a:solidFill>
                <a:srgbClr val="FFC000"/>
              </a:solidFill>
              <a:latin typeface="IBM Plex Serif" panose="020B0604020202020204" charset="0"/>
            </a:endParaRPr>
          </a:p>
        </p:txBody>
      </p:sp>
      <p:sp>
        <p:nvSpPr>
          <p:cNvPr id="33" name="Google Shape;144;p18"/>
          <p:cNvSpPr/>
          <p:nvPr/>
        </p:nvSpPr>
        <p:spPr>
          <a:xfrm rot="2466779">
            <a:off x="8300206" y="408641"/>
            <a:ext cx="430854" cy="411394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23;p17"/>
          <p:cNvSpPr txBox="1">
            <a:spLocks/>
          </p:cNvSpPr>
          <p:nvPr/>
        </p:nvSpPr>
        <p:spPr>
          <a:xfrm>
            <a:off x="625033" y="3671826"/>
            <a:ext cx="7902177" cy="947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●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marL="0" indent="0">
              <a:spcBef>
                <a:spcPts val="0"/>
              </a:spcBef>
              <a:buClr>
                <a:schemeClr val="bg1"/>
              </a:buClr>
              <a:buFont typeface="IBM Plex Sans"/>
              <a:buNone/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Interrogative :  do / does  + subject +  V(I) + object /complement?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Font typeface="IBM Plex Sans"/>
              <a:buNone/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Example :  </a:t>
            </a:r>
            <a:r>
              <a:rPr lang="en-US" sz="1800" dirty="0" smtClean="0">
                <a:solidFill>
                  <a:schemeClr val="bg1"/>
                </a:solidFill>
                <a:latin typeface="IBM Plex Serif Medium" panose="020B0604020202020204" charset="0"/>
              </a:rPr>
              <a:t>Do I teach English?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Font typeface="IBM Plex Sans"/>
              <a:buNone/>
            </a:pPr>
            <a:r>
              <a:rPr lang="en-US" sz="1800" dirty="0" smtClean="0">
                <a:solidFill>
                  <a:schemeClr val="bg1"/>
                </a:solidFill>
                <a:latin typeface="IBM Plex Serif Medium" panose="020B0604020202020204" charset="0"/>
              </a:rPr>
              <a:t>                       Does she work here?  </a:t>
            </a:r>
          </a:p>
          <a:p>
            <a:pPr marL="0" indent="0">
              <a:buClr>
                <a:schemeClr val="bg1"/>
              </a:buClr>
              <a:buFont typeface="IBM Plex Sans"/>
              <a:buNone/>
            </a:pPr>
            <a:endParaRPr lang="en-US" dirty="0" smtClean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 marL="76200" indent="0">
              <a:buFont typeface="IBM Plex Sans"/>
              <a:buNone/>
            </a:pPr>
            <a:endParaRPr lang="en-US" b="1" dirty="0">
              <a:solidFill>
                <a:srgbClr val="FFC000"/>
              </a:solidFill>
              <a:latin typeface="IBM Plex Serif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657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04;p15"/>
          <p:cNvSpPr txBox="1">
            <a:spLocks/>
          </p:cNvSpPr>
          <p:nvPr/>
        </p:nvSpPr>
        <p:spPr>
          <a:xfrm>
            <a:off x="879675" y="554737"/>
            <a:ext cx="6724893" cy="686713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rgbClr val="040F20">
                <a:alpha val="40000"/>
              </a:srgb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9pPr>
          </a:lstStyle>
          <a:p>
            <a:pPr algn="ctr"/>
            <a:r>
              <a:rPr lang="en-IN" sz="4000" dirty="0" smtClean="0">
                <a:latin typeface="IBM Plex Serif Medium" panose="020B0604020202020204" charset="0"/>
              </a:rPr>
              <a:t>Simple Present Tense</a:t>
            </a:r>
            <a:endParaRPr lang="en-IN" sz="4000" dirty="0">
              <a:latin typeface="IBM Plex Serif Medium" panose="020B0604020202020204" charset="0"/>
            </a:endParaRPr>
          </a:p>
        </p:txBody>
      </p:sp>
      <p:sp>
        <p:nvSpPr>
          <p:cNvPr id="25" name="Google Shape;123;p17"/>
          <p:cNvSpPr txBox="1">
            <a:spLocks/>
          </p:cNvSpPr>
          <p:nvPr/>
        </p:nvSpPr>
        <p:spPr>
          <a:xfrm>
            <a:off x="625033" y="1377386"/>
            <a:ext cx="6979535" cy="310214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bg1"/>
              </a:buClr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Examples : </a:t>
            </a:r>
            <a:r>
              <a:rPr lang="en-US" sz="1800" dirty="0" smtClean="0">
                <a:solidFill>
                  <a:schemeClr val="bg1"/>
                </a:solidFill>
                <a:latin typeface="IBM Plex Serif" panose="020B0604020202020204" charset="0"/>
              </a:rPr>
              <a:t>Monkeys eat bananas. </a:t>
            </a:r>
          </a:p>
          <a:p>
            <a:pPr>
              <a:buClr>
                <a:schemeClr val="bg1"/>
              </a:buClr>
            </a:pPr>
            <a:r>
              <a:rPr lang="en-US" sz="1800" dirty="0">
                <a:solidFill>
                  <a:schemeClr val="bg1"/>
                </a:solidFill>
                <a:latin typeface="IBM Plex Serif" panose="020B0604020202020204" charset="0"/>
              </a:rPr>
              <a:t> </a:t>
            </a:r>
            <a:r>
              <a:rPr lang="en-US" sz="1800" dirty="0" smtClean="0">
                <a:solidFill>
                  <a:schemeClr val="bg1"/>
                </a:solidFill>
                <a:latin typeface="IBM Plex Serif" panose="020B0604020202020204" charset="0"/>
              </a:rPr>
              <a:t>                       Sun rises in the East .</a:t>
            </a:r>
          </a:p>
          <a:p>
            <a:pPr>
              <a:buClr>
                <a:schemeClr val="bg1"/>
              </a:buClr>
            </a:pPr>
            <a:r>
              <a:rPr lang="en-US" sz="1800" dirty="0">
                <a:solidFill>
                  <a:schemeClr val="bg1"/>
                </a:solidFill>
                <a:latin typeface="IBM Plex Serif" panose="020B0604020202020204" charset="0"/>
              </a:rPr>
              <a:t> </a:t>
            </a:r>
            <a:r>
              <a:rPr lang="en-US" sz="1800" dirty="0" smtClean="0">
                <a:solidFill>
                  <a:schemeClr val="bg1"/>
                </a:solidFill>
                <a:latin typeface="IBM Plex Serif" panose="020B0604020202020204" charset="0"/>
              </a:rPr>
              <a:t>                       Water boils at 100</a:t>
            </a:r>
            <a:r>
              <a:rPr lang="en-IN" sz="1800" dirty="0" smtClean="0">
                <a:solidFill>
                  <a:schemeClr val="bg1"/>
                </a:solidFill>
                <a:latin typeface="IBM Plex Serif" panose="020B0604020202020204" charset="0"/>
              </a:rPr>
              <a:t>°C.</a:t>
            </a:r>
          </a:p>
          <a:p>
            <a:pPr>
              <a:buClr>
                <a:schemeClr val="bg1"/>
              </a:buClr>
            </a:pPr>
            <a:r>
              <a:rPr lang="en-IN" sz="1800" dirty="0">
                <a:solidFill>
                  <a:schemeClr val="bg1"/>
                </a:solidFill>
                <a:latin typeface="IBM Plex Serif" panose="020B0604020202020204" charset="0"/>
              </a:rPr>
              <a:t> </a:t>
            </a:r>
            <a:r>
              <a:rPr lang="en-IN" sz="1800" dirty="0" smtClean="0">
                <a:solidFill>
                  <a:schemeClr val="bg1"/>
                </a:solidFill>
                <a:latin typeface="IBM Plex Serif" panose="020B0604020202020204" charset="0"/>
              </a:rPr>
              <a:t>                       Food prices touch a new height. </a:t>
            </a:r>
          </a:p>
          <a:p>
            <a:pPr>
              <a:buClr>
                <a:schemeClr val="bg1"/>
              </a:buClr>
            </a:pPr>
            <a:r>
              <a:rPr lang="en-IN" sz="1800" dirty="0">
                <a:solidFill>
                  <a:schemeClr val="bg1"/>
                </a:solidFill>
                <a:latin typeface="IBM Plex Serif" panose="020B0604020202020204" charset="0"/>
              </a:rPr>
              <a:t> </a:t>
            </a:r>
            <a:r>
              <a:rPr lang="en-IN" sz="1800" dirty="0" smtClean="0">
                <a:solidFill>
                  <a:schemeClr val="bg1"/>
                </a:solidFill>
                <a:latin typeface="IBM Plex Serif" panose="020B0604020202020204" charset="0"/>
              </a:rPr>
              <a:t>                      He practises in the Bombay High Court.</a:t>
            </a:r>
          </a:p>
          <a:p>
            <a:pPr>
              <a:buClr>
                <a:schemeClr val="bg1"/>
              </a:buClr>
            </a:pPr>
            <a:r>
              <a:rPr lang="en-IN" sz="1800" dirty="0">
                <a:solidFill>
                  <a:schemeClr val="bg1"/>
                </a:solidFill>
                <a:latin typeface="IBM Plex Serif" panose="020B0604020202020204" charset="0"/>
              </a:rPr>
              <a:t> </a:t>
            </a:r>
            <a:r>
              <a:rPr lang="en-IN" sz="1800" dirty="0" smtClean="0">
                <a:solidFill>
                  <a:schemeClr val="bg1"/>
                </a:solidFill>
                <a:latin typeface="IBM Plex Serif" panose="020B0604020202020204" charset="0"/>
              </a:rPr>
              <a:t>                      Industrial wastes pollute the atmosphere.  </a:t>
            </a:r>
          </a:p>
          <a:p>
            <a:pPr>
              <a:buClr>
                <a:schemeClr val="bg1"/>
              </a:buClr>
            </a:pPr>
            <a:endParaRPr lang="en-US" sz="1800" dirty="0" smtClean="0">
              <a:solidFill>
                <a:schemeClr val="bg1"/>
              </a:solidFill>
              <a:latin typeface="IBM Plex Serif Medium" panose="020B0604020202020204" charset="0"/>
            </a:endParaRPr>
          </a:p>
          <a:p>
            <a:pPr>
              <a:buClr>
                <a:schemeClr val="bg1"/>
              </a:buClr>
            </a:pPr>
            <a:endParaRPr lang="en-US" sz="1800" dirty="0" smtClean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>
              <a:buClr>
                <a:schemeClr val="bg1"/>
              </a:buClr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                      </a:t>
            </a:r>
            <a:endParaRPr lang="en-US" dirty="0" smtClean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 marL="76200">
              <a:spcBef>
                <a:spcPts val="600"/>
              </a:spcBef>
              <a:buSzPts val="2400"/>
            </a:pPr>
            <a:endParaRPr lang="en-US" b="1" dirty="0">
              <a:solidFill>
                <a:srgbClr val="FFC000"/>
              </a:solidFill>
              <a:latin typeface="IBM Plex Serif" panose="020B0604020202020204" charset="0"/>
            </a:endParaRPr>
          </a:p>
        </p:txBody>
      </p:sp>
      <p:sp>
        <p:nvSpPr>
          <p:cNvPr id="33" name="Google Shape;144;p18"/>
          <p:cNvSpPr/>
          <p:nvPr/>
        </p:nvSpPr>
        <p:spPr>
          <a:xfrm rot="2466779">
            <a:off x="8300206" y="408641"/>
            <a:ext cx="430854" cy="411394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0885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04;p15"/>
          <p:cNvSpPr txBox="1">
            <a:spLocks/>
          </p:cNvSpPr>
          <p:nvPr/>
        </p:nvSpPr>
        <p:spPr>
          <a:xfrm>
            <a:off x="838579" y="359167"/>
            <a:ext cx="6724893" cy="686713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rgbClr val="040F20">
                <a:alpha val="40000"/>
              </a:srgb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BM Plex Serif SemiBold"/>
              <a:buNone/>
              <a:defRPr sz="2800" b="0" i="0" u="none" strike="noStrike" cap="none">
                <a:solidFill>
                  <a:schemeClr val="lt1"/>
                </a:solidFill>
                <a:latin typeface="IBM Plex Serif SemiBold"/>
                <a:ea typeface="IBM Plex Serif SemiBold"/>
                <a:cs typeface="IBM Plex Serif SemiBold"/>
                <a:sym typeface="IBM Plex Serif SemiBold"/>
              </a:defRPr>
            </a:lvl9pPr>
          </a:lstStyle>
          <a:p>
            <a:pPr algn="ctr"/>
            <a:r>
              <a:rPr lang="en-IN" sz="3600" dirty="0" smtClean="0">
                <a:latin typeface="IBM Plex Serif Medium" panose="020B0604020202020204" charset="0"/>
              </a:rPr>
              <a:t>Present Continuous Tense</a:t>
            </a:r>
            <a:endParaRPr lang="en-IN" sz="3600" dirty="0">
              <a:latin typeface="IBM Plex Serif Medium" panose="020B060402020202020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229600" y="0"/>
            <a:ext cx="914400" cy="914400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Google Shape;123;p17"/>
          <p:cNvSpPr txBox="1">
            <a:spLocks/>
          </p:cNvSpPr>
          <p:nvPr/>
        </p:nvSpPr>
        <p:spPr>
          <a:xfrm>
            <a:off x="948193" y="1104460"/>
            <a:ext cx="6237975" cy="109959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bg1"/>
              </a:buClr>
            </a:pPr>
            <a:r>
              <a:rPr lang="en-US" sz="1600" dirty="0" smtClean="0">
                <a:solidFill>
                  <a:srgbClr val="FFC000"/>
                </a:solidFill>
                <a:latin typeface="IBM Plex Serif Medium" panose="020B0604020202020204" charset="0"/>
              </a:rPr>
              <a:t>Form :  subject + am/is/are +V (+</a:t>
            </a:r>
            <a:r>
              <a:rPr lang="en-US" sz="1600" dirty="0" err="1" smtClean="0">
                <a:solidFill>
                  <a:srgbClr val="FFC000"/>
                </a:solidFill>
                <a:latin typeface="IBM Plex Serif Medium" panose="020B0604020202020204" charset="0"/>
              </a:rPr>
              <a:t>ing</a:t>
            </a:r>
            <a:r>
              <a:rPr lang="en-US" sz="1600" dirty="0" smtClean="0">
                <a:solidFill>
                  <a:srgbClr val="FFC000"/>
                </a:solidFill>
                <a:latin typeface="IBM Plex Serif Medium" panose="020B0604020202020204" charset="0"/>
              </a:rPr>
              <a:t>)  + object / complement </a:t>
            </a:r>
          </a:p>
          <a:p>
            <a:pPr>
              <a:buClr>
                <a:schemeClr val="bg1"/>
              </a:buClr>
            </a:pPr>
            <a:r>
              <a:rPr lang="en-US" sz="1600" dirty="0" smtClean="0">
                <a:solidFill>
                  <a:srgbClr val="FFC000"/>
                </a:solidFill>
                <a:latin typeface="IBM Plex Serif Medium" panose="020B0604020202020204" charset="0"/>
              </a:rPr>
              <a:t>Example : </a:t>
            </a:r>
            <a:r>
              <a:rPr lang="en-US" sz="1600" dirty="0" smtClean="0">
                <a:solidFill>
                  <a:schemeClr val="bg1"/>
                </a:solidFill>
                <a:latin typeface="IBM Plex Serif Medium" panose="020B0604020202020204" charset="0"/>
              </a:rPr>
              <a:t>I am teaching Tenses. </a:t>
            </a:r>
          </a:p>
          <a:p>
            <a:pPr>
              <a:buClr>
                <a:schemeClr val="bg1"/>
              </a:buClr>
            </a:pPr>
            <a:r>
              <a:rPr lang="en-US" sz="1600" dirty="0" smtClean="0">
                <a:solidFill>
                  <a:srgbClr val="FFC000"/>
                </a:solidFill>
                <a:latin typeface="IBM Plex Serif Medium" panose="020B0604020202020204" charset="0"/>
              </a:rPr>
              <a:t>                      </a:t>
            </a:r>
            <a:r>
              <a:rPr lang="en-US" sz="1600" dirty="0" smtClean="0">
                <a:solidFill>
                  <a:schemeClr val="bg1"/>
                </a:solidFill>
                <a:latin typeface="IBM Plex Serif Medium" panose="020B0604020202020204" charset="0"/>
              </a:rPr>
              <a:t>You are learning grammar.</a:t>
            </a:r>
          </a:p>
          <a:p>
            <a:pPr>
              <a:buClr>
                <a:schemeClr val="bg1"/>
              </a:buClr>
            </a:pPr>
            <a:r>
              <a:rPr lang="en-US" sz="1600" dirty="0">
                <a:solidFill>
                  <a:schemeClr val="bg1"/>
                </a:solidFill>
                <a:latin typeface="IBM Plex Serif Medium" panose="020B0604020202020204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IBM Plex Serif Medium" panose="020B0604020202020204" charset="0"/>
              </a:rPr>
              <a:t>                     Someone is making noise outside.  </a:t>
            </a:r>
          </a:p>
          <a:p>
            <a:pPr>
              <a:buClr>
                <a:schemeClr val="bg1"/>
              </a:buClr>
            </a:pPr>
            <a:endParaRPr lang="en-US" sz="1800" dirty="0" smtClean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>
              <a:buClr>
                <a:schemeClr val="bg1"/>
              </a:buClr>
            </a:pPr>
            <a:r>
              <a:rPr lang="en-US" sz="1800" dirty="0" smtClean="0">
                <a:solidFill>
                  <a:srgbClr val="FFC000"/>
                </a:solidFill>
                <a:latin typeface="IBM Plex Serif Medium" panose="020B0604020202020204" charset="0"/>
              </a:rPr>
              <a:t>                      </a:t>
            </a:r>
            <a:endParaRPr lang="en-US" dirty="0" smtClean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 marL="76200">
              <a:spcBef>
                <a:spcPts val="600"/>
              </a:spcBef>
              <a:buSzPts val="2400"/>
            </a:pPr>
            <a:endParaRPr lang="en-US" b="1" dirty="0">
              <a:solidFill>
                <a:srgbClr val="FFC000"/>
              </a:solidFill>
              <a:latin typeface="IBM Plex Serif" panose="020B0604020202020204" charset="0"/>
            </a:endParaRPr>
          </a:p>
        </p:txBody>
      </p:sp>
      <p:sp>
        <p:nvSpPr>
          <p:cNvPr id="14" name="Google Shape;123;p17"/>
          <p:cNvSpPr txBox="1">
            <a:spLocks/>
          </p:cNvSpPr>
          <p:nvPr/>
        </p:nvSpPr>
        <p:spPr>
          <a:xfrm>
            <a:off x="948193" y="2204055"/>
            <a:ext cx="6798521" cy="1077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●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None/>
            </a:pPr>
            <a:r>
              <a:rPr lang="en-US" sz="1600" dirty="0" smtClean="0">
                <a:solidFill>
                  <a:schemeClr val="bg1"/>
                </a:solidFill>
                <a:latin typeface="IBM Plex Serif Medium" panose="020B0604020202020204" charset="0"/>
              </a:rPr>
              <a:t>Negative </a:t>
            </a:r>
            <a:r>
              <a:rPr lang="en-US" sz="1600" dirty="0" smtClean="0">
                <a:solidFill>
                  <a:srgbClr val="FFC000"/>
                </a:solidFill>
                <a:latin typeface="IBM Plex Serif Medium" panose="020B0604020202020204" charset="0"/>
              </a:rPr>
              <a:t>: </a:t>
            </a:r>
            <a:r>
              <a:rPr lang="en-US" sz="1600" dirty="0">
                <a:solidFill>
                  <a:srgbClr val="FFC000"/>
                </a:solidFill>
                <a:latin typeface="IBM Plex Serif Medium" panose="020B0604020202020204" charset="0"/>
              </a:rPr>
              <a:t>subject + am/is/are </a:t>
            </a:r>
            <a:r>
              <a:rPr lang="en-US" sz="1600" dirty="0" smtClean="0">
                <a:solidFill>
                  <a:srgbClr val="FFC000"/>
                </a:solidFill>
                <a:latin typeface="IBM Plex Serif Medium" panose="020B0604020202020204" charset="0"/>
              </a:rPr>
              <a:t>+not+ V </a:t>
            </a:r>
            <a:r>
              <a:rPr lang="en-US" sz="1600" dirty="0">
                <a:solidFill>
                  <a:srgbClr val="FFC000"/>
                </a:solidFill>
                <a:latin typeface="IBM Plex Serif Medium" panose="020B0604020202020204" charset="0"/>
              </a:rPr>
              <a:t>(+</a:t>
            </a:r>
            <a:r>
              <a:rPr lang="en-US" sz="1600" dirty="0" err="1">
                <a:solidFill>
                  <a:srgbClr val="FFC000"/>
                </a:solidFill>
                <a:latin typeface="IBM Plex Serif Medium" panose="020B0604020202020204" charset="0"/>
              </a:rPr>
              <a:t>ing</a:t>
            </a:r>
            <a:r>
              <a:rPr lang="en-US" sz="1600" dirty="0">
                <a:solidFill>
                  <a:srgbClr val="FFC000"/>
                </a:solidFill>
                <a:latin typeface="IBM Plex Serif Medium" panose="020B0604020202020204" charset="0"/>
              </a:rPr>
              <a:t>)  + object / complement </a:t>
            </a:r>
            <a:endParaRPr lang="en-US" sz="1600" dirty="0" smtClean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None/>
            </a:pPr>
            <a:r>
              <a:rPr lang="en-US" sz="1600" dirty="0" smtClean="0">
                <a:solidFill>
                  <a:srgbClr val="FFC000"/>
                </a:solidFill>
                <a:latin typeface="IBM Plex Serif Medium" panose="020B0604020202020204" charset="0"/>
              </a:rPr>
              <a:t>Example : </a:t>
            </a:r>
            <a:r>
              <a:rPr lang="en-US" sz="1600" dirty="0">
                <a:solidFill>
                  <a:schemeClr val="bg1"/>
                </a:solidFill>
                <a:latin typeface="IBM Plex Serif Medium" panose="020B0604020202020204" charset="0"/>
              </a:rPr>
              <a:t>I am not using blackboard.</a:t>
            </a:r>
            <a:endParaRPr lang="en-US" sz="1600" dirty="0" smtClean="0">
              <a:solidFill>
                <a:schemeClr val="bg1"/>
              </a:solidFill>
              <a:latin typeface="IBM Plex Serif Medium" panose="020B060402020202020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Font typeface="IBM Plex Sans"/>
              <a:buNone/>
            </a:pPr>
            <a:r>
              <a:rPr lang="en-US" sz="1600" dirty="0" smtClean="0">
                <a:solidFill>
                  <a:schemeClr val="bg1"/>
                </a:solidFill>
                <a:latin typeface="IBM Plex Serif Medium" panose="020B0604020202020204" charset="0"/>
              </a:rPr>
              <a:t>                      We are not studying Economics now.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Font typeface="IBM Plex Sans"/>
              <a:buNone/>
            </a:pPr>
            <a:r>
              <a:rPr lang="en-US" sz="1600" dirty="0">
                <a:solidFill>
                  <a:schemeClr val="bg1"/>
                </a:solidFill>
                <a:latin typeface="IBM Plex Serif Medium" panose="020B0604020202020204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IBM Plex Serif Medium" panose="020B0604020202020204" charset="0"/>
              </a:rPr>
              <a:t>                     She is not paying attention in the class.  </a:t>
            </a:r>
          </a:p>
          <a:p>
            <a:pPr marL="0" indent="0">
              <a:buClr>
                <a:schemeClr val="bg1"/>
              </a:buClr>
              <a:buFont typeface="IBM Plex Sans"/>
              <a:buNone/>
            </a:pPr>
            <a:endParaRPr lang="en-US" dirty="0" smtClean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 marL="76200" indent="0">
              <a:buFont typeface="IBM Plex Sans"/>
              <a:buNone/>
            </a:pPr>
            <a:endParaRPr lang="en-US" b="1" dirty="0">
              <a:solidFill>
                <a:srgbClr val="FFC000"/>
              </a:solidFill>
              <a:latin typeface="IBM Plex Serif" panose="020B0604020202020204" charset="0"/>
            </a:endParaRPr>
          </a:p>
        </p:txBody>
      </p:sp>
      <p:sp>
        <p:nvSpPr>
          <p:cNvPr id="15" name="Google Shape;123;p17"/>
          <p:cNvSpPr txBox="1">
            <a:spLocks/>
          </p:cNvSpPr>
          <p:nvPr/>
        </p:nvSpPr>
        <p:spPr>
          <a:xfrm>
            <a:off x="948193" y="3363133"/>
            <a:ext cx="6853424" cy="1076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"/>
              <a:buChar char="▫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●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○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BM Plex Sans"/>
              <a:buChar char="■"/>
              <a:defRPr sz="2400" b="0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None/>
            </a:pPr>
            <a:r>
              <a:rPr lang="en-US" sz="1600" dirty="0" smtClean="0">
                <a:solidFill>
                  <a:schemeClr val="bg1"/>
                </a:solidFill>
                <a:latin typeface="IBM Plex Serif Medium" panose="020B0604020202020204" charset="0"/>
              </a:rPr>
              <a:t>Interrogative </a:t>
            </a:r>
            <a:r>
              <a:rPr lang="en-US" sz="1600" dirty="0" smtClean="0">
                <a:solidFill>
                  <a:srgbClr val="FFC000"/>
                </a:solidFill>
                <a:latin typeface="IBM Plex Serif Medium" panose="020B0604020202020204" charset="0"/>
              </a:rPr>
              <a:t>: am/is/are +subject + </a:t>
            </a:r>
            <a:r>
              <a:rPr lang="en-US" sz="1600" dirty="0">
                <a:solidFill>
                  <a:srgbClr val="FFC000"/>
                </a:solidFill>
                <a:latin typeface="IBM Plex Serif Medium" panose="020B0604020202020204" charset="0"/>
              </a:rPr>
              <a:t>V (+</a:t>
            </a:r>
            <a:r>
              <a:rPr lang="en-US" sz="1600" dirty="0" err="1">
                <a:solidFill>
                  <a:srgbClr val="FFC000"/>
                </a:solidFill>
                <a:latin typeface="IBM Plex Serif Medium" panose="020B0604020202020204" charset="0"/>
              </a:rPr>
              <a:t>ing</a:t>
            </a:r>
            <a:r>
              <a:rPr lang="en-US" sz="1600" dirty="0">
                <a:solidFill>
                  <a:srgbClr val="FFC000"/>
                </a:solidFill>
                <a:latin typeface="IBM Plex Serif Medium" panose="020B0604020202020204" charset="0"/>
              </a:rPr>
              <a:t>)  + object / </a:t>
            </a:r>
            <a:r>
              <a:rPr lang="en-US" sz="1600" dirty="0" smtClean="0">
                <a:solidFill>
                  <a:srgbClr val="FFC000"/>
                </a:solidFill>
                <a:latin typeface="IBM Plex Serif Medium" panose="020B0604020202020204" charset="0"/>
              </a:rPr>
              <a:t>complement? </a:t>
            </a:r>
            <a:endParaRPr lang="en-US" sz="1600" dirty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None/>
            </a:pPr>
            <a:r>
              <a:rPr lang="en-US" sz="1600" dirty="0">
                <a:solidFill>
                  <a:srgbClr val="FFC000"/>
                </a:solidFill>
                <a:latin typeface="IBM Plex Serif Medium" panose="020B0604020202020204" charset="0"/>
              </a:rPr>
              <a:t>Example : </a:t>
            </a:r>
            <a:r>
              <a:rPr lang="en-US" sz="1600" dirty="0" smtClean="0">
                <a:solidFill>
                  <a:srgbClr val="FFC000"/>
                </a:solidFill>
                <a:latin typeface="IBM Plex Serif Medium" panose="020B0604020202020204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IBM Plex Serif Medium" panose="020B0604020202020204" charset="0"/>
              </a:rPr>
              <a:t>Am I using blackboard today?</a:t>
            </a:r>
            <a:endParaRPr lang="en-US" sz="1600" dirty="0">
              <a:solidFill>
                <a:schemeClr val="bg1"/>
              </a:solidFill>
              <a:latin typeface="IBM Plex Serif Medium" panose="020B060402020202020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None/>
            </a:pPr>
            <a:r>
              <a:rPr lang="en-US" sz="1600" dirty="0">
                <a:solidFill>
                  <a:schemeClr val="bg1"/>
                </a:solidFill>
                <a:latin typeface="IBM Plex Serif Medium" panose="020B0604020202020204" charset="0"/>
              </a:rPr>
              <a:t>                      </a:t>
            </a:r>
            <a:r>
              <a:rPr lang="en-US" sz="1600" dirty="0" smtClean="0">
                <a:solidFill>
                  <a:schemeClr val="bg1"/>
                </a:solidFill>
                <a:latin typeface="IBM Plex Serif Medium" panose="020B0604020202020204" charset="0"/>
              </a:rPr>
              <a:t>Are we studying Tenses today? </a:t>
            </a:r>
            <a:endParaRPr lang="en-US" sz="1600" dirty="0">
              <a:solidFill>
                <a:schemeClr val="bg1"/>
              </a:solidFill>
              <a:latin typeface="IBM Plex Serif Medium" panose="020B060402020202020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None/>
            </a:pPr>
            <a:r>
              <a:rPr lang="en-US" sz="1600" dirty="0">
                <a:solidFill>
                  <a:schemeClr val="bg1"/>
                </a:solidFill>
                <a:latin typeface="IBM Plex Serif Medium" panose="020B0604020202020204" charset="0"/>
              </a:rPr>
              <a:t>                      </a:t>
            </a:r>
            <a:r>
              <a:rPr lang="en-US" sz="1600" dirty="0" smtClean="0">
                <a:solidFill>
                  <a:schemeClr val="bg1"/>
                </a:solidFill>
                <a:latin typeface="IBM Plex Serif Medium" panose="020B0604020202020204" charset="0"/>
              </a:rPr>
              <a:t>Is he coming to party tonight? </a:t>
            </a:r>
            <a:endParaRPr lang="en-US" sz="1600" dirty="0" smtClean="0">
              <a:solidFill>
                <a:srgbClr val="FFC000"/>
              </a:solidFill>
              <a:latin typeface="IBM Plex Serif Medium" panose="020B0604020202020204" charset="0"/>
            </a:endParaRPr>
          </a:p>
          <a:p>
            <a:pPr marL="76200" indent="0">
              <a:buFont typeface="IBM Plex Sans"/>
              <a:buNone/>
            </a:pPr>
            <a:endParaRPr lang="en-US" b="1" dirty="0">
              <a:solidFill>
                <a:srgbClr val="FFC000"/>
              </a:solidFill>
              <a:latin typeface="IBM Plex Serif" panose="020B060402020202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ullen template">
  <a:themeElements>
    <a:clrScheme name="Custom 347">
      <a:dk1>
        <a:srgbClr val="040F20"/>
      </a:dk1>
      <a:lt1>
        <a:srgbClr val="FFFFFF"/>
      </a:lt1>
      <a:dk2>
        <a:srgbClr val="717881"/>
      </a:dk2>
      <a:lt2>
        <a:srgbClr val="F3F3F3"/>
      </a:lt2>
      <a:accent1>
        <a:srgbClr val="FFDE00"/>
      </a:accent1>
      <a:accent2>
        <a:srgbClr val="FFA700"/>
      </a:accent2>
      <a:accent3>
        <a:srgbClr val="E97100"/>
      </a:accent3>
      <a:accent4>
        <a:srgbClr val="91AACF"/>
      </a:accent4>
      <a:accent5>
        <a:srgbClr val="466799"/>
      </a:accent5>
      <a:accent6>
        <a:srgbClr val="040F20"/>
      </a:accent6>
      <a:hlink>
        <a:srgbClr val="FFFFF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492</TotalTime>
  <Words>2522</Words>
  <Application>Microsoft Office PowerPoint</Application>
  <PresentationFormat>On-screen Show (16:9)</PresentationFormat>
  <Paragraphs>309</Paragraphs>
  <Slides>34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IBM Plex Sans</vt:lpstr>
      <vt:lpstr>IBM Plex Serif SemiBold</vt:lpstr>
      <vt:lpstr>IBM Plex Serif</vt:lpstr>
      <vt:lpstr>Merriweather</vt:lpstr>
      <vt:lpstr>Arial</vt:lpstr>
      <vt:lpstr>IBM Plex Serif Medium</vt:lpstr>
      <vt:lpstr>Bullen template</vt:lpstr>
      <vt:lpstr>General English-I</vt:lpstr>
      <vt:lpstr>Tenses in English</vt:lpstr>
      <vt:lpstr>Tenses in English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Present Perfect Tense </vt:lpstr>
      <vt:lpstr>Present Perfect Tense </vt:lpstr>
      <vt:lpstr>Present Perfect Continuous Tense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Past Perfect Tense </vt:lpstr>
      <vt:lpstr>Past Perfect Tense </vt:lpstr>
      <vt:lpstr>Past Perfect Continuous Tense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Hello!</dc:title>
  <dc:creator>Adv. Mustafa</dc:creator>
  <cp:lastModifiedBy>hp</cp:lastModifiedBy>
  <cp:revision>126</cp:revision>
  <dcterms:modified xsi:type="dcterms:W3CDTF">2023-08-27T14:59:08Z</dcterms:modified>
</cp:coreProperties>
</file>